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2"/>
  </p:sldMasterIdLst>
  <p:notesMasterIdLst>
    <p:notesMasterId r:id="rId15"/>
  </p:notesMasterIdLst>
  <p:sldIdLst>
    <p:sldId id="256" r:id="rId3"/>
    <p:sldId id="337" r:id="rId4"/>
    <p:sldId id="1015" r:id="rId5"/>
    <p:sldId id="341" r:id="rId6"/>
    <p:sldId id="338" r:id="rId7"/>
    <p:sldId id="274" r:id="rId8"/>
    <p:sldId id="340" r:id="rId9"/>
    <p:sldId id="275" r:id="rId10"/>
    <p:sldId id="276" r:id="rId11"/>
    <p:sldId id="336" r:id="rId12"/>
    <p:sldId id="292" r:id="rId13"/>
    <p:sldId id="1016" r:id="rId14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21">
          <p15:clr>
            <a:srgbClr val="A4A3A4"/>
          </p15:clr>
        </p15:guide>
        <p15:guide id="2" pos="28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59" d="100"/>
          <a:sy n="59" d="100"/>
        </p:scale>
        <p:origin x="688" y="80"/>
      </p:cViewPr>
      <p:guideLst>
        <p:guide orient="horz" pos="2121"/>
        <p:guide pos="28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2022/4/21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267744" y="1816718"/>
            <a:ext cx="7956749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lstStyle/>
          <a:p>
            <a:pPr algn="l" defTabSz="914400"/>
            <a:r>
              <a:rPr lang="en-US" altLang="zh-CN" sz="2800" b="1" dirty="0">
                <a:solidFill>
                  <a:schemeClr val="tx2"/>
                </a:solidFill>
                <a:latin typeface="+mj-lt"/>
                <a:ea typeface="+mj-ea"/>
                <a:cs typeface="+mj-cs"/>
                <a:sym typeface="+mn-ea"/>
              </a:rPr>
              <a:t>Sales Associates PROGRAM  </a:t>
            </a:r>
            <a:endParaRPr lang="zh-CN" altLang="en-US" sz="2800" b="1" dirty="0">
              <a:solidFill>
                <a:schemeClr val="tx2"/>
              </a:solidFill>
              <a:latin typeface="+mj-lt"/>
              <a:ea typeface="+mj-ea"/>
              <a:cs typeface="+mj-cs"/>
              <a:sym typeface="+mn-ea"/>
            </a:endParaRPr>
          </a:p>
        </p:txBody>
      </p:sp>
      <p:pic>
        <p:nvPicPr>
          <p:cNvPr id="6" name="Picture 2" descr="C:\工作文件\DEXTRANS\公司文件\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0648"/>
            <a:ext cx="3744416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92E6647C-4CEB-4287-9DF5-DF5F081CFF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2573376"/>
            <a:ext cx="6048672" cy="402397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CN" sz="2800" dirty="0"/>
              <a:t>DEVOTED AND NIMBLE</a:t>
            </a:r>
            <a:endParaRPr lang="zh-CN" altLang="en-US" sz="2800" dirty="0"/>
          </a:p>
        </p:txBody>
      </p:sp>
      <p:pic>
        <p:nvPicPr>
          <p:cNvPr id="5" name="Picture 2" descr="C:\工作文件\DEXTRANS\公司文件\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3744416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>
            <a:off x="683568" y="2348880"/>
            <a:ext cx="8208912" cy="38164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zh-CN" sz="1400" b="1" dirty="0">
              <a:solidFill>
                <a:srgbClr val="000000"/>
              </a:solidFill>
              <a:latin typeface="Arial"/>
              <a:ea typeface="宋体"/>
            </a:endParaRPr>
          </a:p>
          <a:p>
            <a:pPr marL="0" marR="0" lvl="0" indent="0" algn="l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400" b="1" dirty="0">
                <a:solidFill>
                  <a:srgbClr val="000000"/>
                </a:solidFill>
                <a:latin typeface="Arial"/>
                <a:ea typeface="宋体"/>
              </a:rPr>
              <a:t>Start from 10 sales partners in China first </a:t>
            </a:r>
          </a:p>
          <a:p>
            <a:pPr marL="0" marR="0" lvl="0" indent="0" algn="l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zh-CN" sz="1100" dirty="0">
              <a:solidFill>
                <a:srgbClr val="000000"/>
              </a:solidFill>
              <a:latin typeface="Arial"/>
              <a:ea typeface="宋体"/>
            </a:endParaRPr>
          </a:p>
          <a:p>
            <a:pPr marL="0" marR="0" lvl="0" indent="0" algn="l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100" dirty="0">
                <a:solidFill>
                  <a:srgbClr val="000000"/>
                </a:solidFill>
                <a:latin typeface="Arial"/>
                <a:ea typeface="宋体"/>
              </a:rPr>
              <a:t>To use existing resources to sign up 10 sales partners as a trial within 3 months , we can see what are benefits / challenges in real life , without trials , nothing concrete can be told </a:t>
            </a:r>
            <a:endParaRPr kumimoji="0" lang="en-US" altLang="zh-CN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/>
              <a:cs typeface="+mn-cs"/>
            </a:endParaRPr>
          </a:p>
          <a:p>
            <a:pPr marL="0" marR="0" lvl="0" indent="0" algn="l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zh-CN" sz="1100" noProof="0" dirty="0">
              <a:solidFill>
                <a:srgbClr val="000000"/>
              </a:solidFill>
              <a:latin typeface="Arial"/>
              <a:ea typeface="宋体"/>
            </a:endParaRPr>
          </a:p>
          <a:p>
            <a:pPr marL="0" marR="0" lvl="0" indent="0" algn="l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zh-CN" sz="1400" b="1" dirty="0">
              <a:solidFill>
                <a:srgbClr val="000000"/>
              </a:solidFill>
              <a:latin typeface="Arial"/>
              <a:ea typeface="宋体"/>
            </a:endParaRPr>
          </a:p>
          <a:p>
            <a:pPr marL="0" marR="0" lvl="0" indent="0" algn="l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400" b="1" dirty="0">
                <a:solidFill>
                  <a:srgbClr val="000000"/>
                </a:solidFill>
                <a:latin typeface="Arial"/>
                <a:ea typeface="宋体"/>
              </a:rPr>
              <a:t>Pay attention to risks control and cash flow safety </a:t>
            </a:r>
          </a:p>
          <a:p>
            <a:pPr marL="0" marR="0" lvl="0" indent="0" algn="l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/>
              <a:cs typeface="+mn-cs"/>
            </a:endParaRPr>
          </a:p>
          <a:p>
            <a:pPr marL="0" marR="0" lvl="0" indent="0" algn="l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100" dirty="0">
                <a:solidFill>
                  <a:srgbClr val="000000"/>
                </a:solidFill>
                <a:latin typeface="Arial"/>
                <a:ea typeface="宋体"/>
              </a:rPr>
              <a:t>Strict with credit approval , for majority of cases , implement “ money in first then out “ to ease cash flow burden </a:t>
            </a:r>
            <a:endParaRPr kumimoji="0" lang="en-US" altLang="zh-CN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/>
              <a:cs typeface="+mn-cs"/>
            </a:endParaRPr>
          </a:p>
          <a:p>
            <a:pPr marL="0" marR="0" lvl="0" indent="0" algn="l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zh-CN" sz="1100" dirty="0">
              <a:solidFill>
                <a:srgbClr val="000000"/>
              </a:solidFill>
              <a:latin typeface="Arial"/>
              <a:ea typeface="宋体"/>
            </a:endParaRPr>
          </a:p>
          <a:p>
            <a:endParaRPr lang="en-US" altLang="zh-CN" sz="1400" b="1" dirty="0">
              <a:solidFill>
                <a:srgbClr val="000000"/>
              </a:solidFill>
              <a:latin typeface="Arial"/>
              <a:ea typeface="宋体"/>
            </a:endParaRPr>
          </a:p>
          <a:p>
            <a:r>
              <a:rPr lang="en-US" altLang="zh-CN" sz="1400" b="1" dirty="0">
                <a:solidFill>
                  <a:srgbClr val="000000"/>
                </a:solidFill>
                <a:latin typeface="Arial"/>
                <a:ea typeface="宋体"/>
              </a:rPr>
              <a:t>Expand the number of sales partners in a more aggressive way </a:t>
            </a:r>
          </a:p>
          <a:p>
            <a:pPr marL="0" marR="0" lvl="0" indent="0" algn="l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/>
              <a:cs typeface="+mn-cs"/>
            </a:endParaRPr>
          </a:p>
          <a:p>
            <a:pPr marL="0" marR="0" lvl="0" indent="0" algn="l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/>
                <a:cs typeface="+mn-cs"/>
              </a:rPr>
              <a:t>If the trial cases turn to be successful , we will construct control tower </a:t>
            </a:r>
            <a:r>
              <a:rPr lang="en-US" altLang="zh-CN" sz="1100" dirty="0">
                <a:solidFill>
                  <a:srgbClr val="000000"/>
                </a:solidFill>
                <a:latin typeface="Arial"/>
                <a:ea typeface="宋体"/>
              </a:rPr>
              <a:t>as soon , and 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/>
                <a:cs typeface="+mn-cs"/>
              </a:rPr>
              <a:t>expand the number of free sales to 50 within the year , and increase it to 150 by 6.30 / 2023  </a:t>
            </a:r>
          </a:p>
          <a:p>
            <a:pPr marL="0" marR="0" lvl="0" indent="0" algn="l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/>
              <a:cs typeface="+mn-cs"/>
            </a:endParaRPr>
          </a:p>
          <a:p>
            <a:pPr marR="0" lvl="0">
              <a:buClrTx/>
              <a:buSzTx/>
              <a:tabLst/>
              <a:defRPr/>
            </a:pPr>
            <a:r>
              <a:rPr lang="en-US" altLang="zh-CN" sz="1400" b="1" dirty="0">
                <a:solidFill>
                  <a:srgbClr val="000000"/>
                </a:solidFill>
                <a:latin typeface="Arial"/>
                <a:ea typeface="宋体"/>
              </a:rPr>
              <a:t>Keep the boundary vague between partners and </a:t>
            </a:r>
            <a:r>
              <a:rPr lang="en-US" altLang="zh-CN" sz="1400" b="1" dirty="0" err="1">
                <a:solidFill>
                  <a:srgbClr val="000000"/>
                </a:solidFill>
                <a:latin typeface="Arial"/>
                <a:ea typeface="宋体"/>
              </a:rPr>
              <a:t>Dextrans</a:t>
            </a:r>
            <a:r>
              <a:rPr lang="en-US" altLang="zh-CN" sz="1400" b="1" dirty="0">
                <a:solidFill>
                  <a:srgbClr val="000000"/>
                </a:solidFill>
                <a:latin typeface="Arial"/>
                <a:ea typeface="宋体"/>
              </a:rPr>
              <a:t> own staff</a:t>
            </a:r>
          </a:p>
          <a:p>
            <a:pPr marR="0" lvl="0">
              <a:buClrTx/>
              <a:buSzTx/>
              <a:tabLst/>
              <a:defRPr/>
            </a:pPr>
            <a:endParaRPr lang="en-US" altLang="zh-CN" sz="1400" b="1" dirty="0">
              <a:solidFill>
                <a:srgbClr val="000000"/>
              </a:solidFill>
              <a:latin typeface="Arial"/>
              <a:ea typeface="宋体"/>
            </a:endParaRPr>
          </a:p>
          <a:p>
            <a:pPr>
              <a:defRPr/>
            </a:pPr>
            <a:r>
              <a:rPr lang="en-US" altLang="zh-CN" sz="1100" dirty="0">
                <a:solidFill>
                  <a:srgbClr val="000000"/>
                </a:solidFill>
                <a:latin typeface="Arial"/>
                <a:ea typeface="宋体"/>
              </a:rPr>
              <a:t>We keep our door open for any good people  , keep sales partners as a talent pool for our full time positions . </a:t>
            </a:r>
            <a:endParaRPr lang="zh-CN" altLang="en-US" sz="1100" dirty="0">
              <a:solidFill>
                <a:srgbClr val="000000"/>
              </a:solidFill>
              <a:latin typeface="Arial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42624500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内容占位符 4" descr="logo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76190" y="4869180"/>
            <a:ext cx="4067810" cy="148971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C2F82BD-5AE8-48D1-AD7D-D7A56CC7AD19}"/>
              </a:ext>
            </a:extLst>
          </p:cNvPr>
          <p:cNvSpPr txBox="1"/>
          <p:nvPr/>
        </p:nvSpPr>
        <p:spPr>
          <a:xfrm flipH="1">
            <a:off x="539552" y="692696"/>
            <a:ext cx="828092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b="1" dirty="0"/>
              <a:t>Principles for DSA Program success</a:t>
            </a:r>
          </a:p>
          <a:p>
            <a:endParaRPr lang="en-SG" sz="2800" b="1" dirty="0"/>
          </a:p>
          <a:p>
            <a:pPr marL="342900" indent="-342900">
              <a:buAutoNum type="arabicPeriod"/>
            </a:pPr>
            <a:r>
              <a:rPr lang="en-SG" sz="2800" b="1" dirty="0"/>
              <a:t>DSA  must WIN</a:t>
            </a:r>
          </a:p>
          <a:p>
            <a:pPr marL="342900" indent="-342900">
              <a:buAutoNum type="arabicPeriod"/>
            </a:pPr>
            <a:r>
              <a:rPr lang="en-SG" sz="2800" b="1" dirty="0"/>
              <a:t>Sincerity</a:t>
            </a:r>
          </a:p>
          <a:p>
            <a:pPr marL="342900" indent="-342900">
              <a:buAutoNum type="arabicPeriod"/>
            </a:pPr>
            <a:r>
              <a:rPr lang="en-SG" sz="2800" b="1" dirty="0"/>
              <a:t>Reliability</a:t>
            </a:r>
          </a:p>
          <a:p>
            <a:pPr marL="342900" indent="-342900">
              <a:buAutoNum type="arabicPeriod"/>
            </a:pPr>
            <a:r>
              <a:rPr lang="en-SG" sz="2800" b="1" dirty="0"/>
              <a:t>Transparency</a:t>
            </a:r>
          </a:p>
          <a:p>
            <a:pPr marL="342900" indent="-342900">
              <a:buAutoNum type="arabicPeriod"/>
            </a:pPr>
            <a:r>
              <a:rPr lang="en-SG" sz="2800" b="1" dirty="0"/>
              <a:t>Simplicity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203848" y="2780928"/>
            <a:ext cx="6584315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 altLang="zh-CN" sz="2800" b="1" dirty="0">
                <a:solidFill>
                  <a:schemeClr val="tx2"/>
                </a:solidFill>
                <a:latin typeface="+mj-lt"/>
                <a:ea typeface="+mj-ea"/>
                <a:cs typeface="+mj-cs"/>
                <a:sym typeface="方正姚体" panose="02010601030101010101" pitchFamily="2" charset="-122"/>
              </a:rPr>
              <a:t>THANK YOU</a:t>
            </a:r>
          </a:p>
        </p:txBody>
      </p:sp>
      <p:pic>
        <p:nvPicPr>
          <p:cNvPr id="5" name="内容占位符 4" descr="logo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76190" y="4869180"/>
            <a:ext cx="4067810" cy="1489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545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229600" cy="1143000"/>
          </a:xfrm>
        </p:spPr>
        <p:txBody>
          <a:bodyPr>
            <a:normAutofit/>
          </a:bodyPr>
          <a:lstStyle/>
          <a:p>
            <a:r>
              <a:rPr lang="en-SG" altLang="zh-CN" sz="2800" b="1" dirty="0"/>
              <a:t>Sales Associate Program – the New Frontier</a:t>
            </a:r>
            <a:endParaRPr lang="zh-CN" altLang="en-US" sz="2800" b="1" dirty="0"/>
          </a:p>
        </p:txBody>
      </p:sp>
      <p:pic>
        <p:nvPicPr>
          <p:cNvPr id="5" name="Picture 2" descr="C:\工作文件\DEXTRANS\公司文件\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3744416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058B86BA-C14F-4D2D-8969-FA9388F77F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2424862"/>
            <a:ext cx="6048672" cy="4113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757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图片 52">
            <a:extLst>
              <a:ext uri="{FF2B5EF4-FFF2-40B4-BE49-F238E27FC236}">
                <a16:creationId xmlns:a16="http://schemas.microsoft.com/office/drawing/2014/main" id="{678D98D2-AF0F-4097-9F8C-7ADFB4DF7C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1613" y="5307013"/>
            <a:ext cx="227012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标题 1">
            <a:extLst>
              <a:ext uri="{FF2B5EF4-FFF2-40B4-BE49-F238E27FC236}">
                <a16:creationId xmlns:a16="http://schemas.microsoft.com/office/drawing/2014/main" id="{FBCFB8C3-FB07-409E-A5B3-CB81452A80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8575" y="1167372"/>
            <a:ext cx="7378700" cy="1125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431800" indent="-204788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641350" indent="-1714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5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857250" indent="-1714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1095375" indent="-1714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2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1552575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2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009775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2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2466975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2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2924175" indent="-1714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2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2400" dirty="0">
                <a:solidFill>
                  <a:schemeClr val="tx1"/>
                </a:solidFill>
                <a:ea typeface="华文新魏" panose="02010800040101010101" pitchFamily="2" charset="-122"/>
              </a:rPr>
              <a:t>Existing BD Plan  against DSA Program </a:t>
            </a:r>
            <a:endParaRPr lang="zh-CN" altLang="en-US" sz="2400" dirty="0">
              <a:solidFill>
                <a:schemeClr val="tx1"/>
              </a:solidFill>
              <a:ea typeface="华文新魏" panose="02010800040101010101" pitchFamily="2" charset="-122"/>
            </a:endParaRPr>
          </a:p>
        </p:txBody>
      </p:sp>
      <p:pic>
        <p:nvPicPr>
          <p:cNvPr id="18436" name="Picture 2">
            <a:extLst>
              <a:ext uri="{FF2B5EF4-FFF2-40B4-BE49-F238E27FC236}">
                <a16:creationId xmlns:a16="http://schemas.microsoft.com/office/drawing/2014/main" id="{1DDAFE0F-4642-4839-B331-33EC68FEB0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4150" y="1707279"/>
            <a:ext cx="8121650" cy="616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8437" name="组合 50">
            <a:extLst>
              <a:ext uri="{FF2B5EF4-FFF2-40B4-BE49-F238E27FC236}">
                <a16:creationId xmlns:a16="http://schemas.microsoft.com/office/drawing/2014/main" id="{B10FB909-CE71-42D3-856A-9C17ECBDCB49}"/>
              </a:ext>
            </a:extLst>
          </p:cNvPr>
          <p:cNvGrpSpPr>
            <a:grpSpLocks/>
          </p:cNvGrpSpPr>
          <p:nvPr/>
        </p:nvGrpSpPr>
        <p:grpSpPr bwMode="auto">
          <a:xfrm>
            <a:off x="623888" y="2698750"/>
            <a:ext cx="6103937" cy="3770594"/>
            <a:chOff x="624198" y="2698296"/>
            <a:chExt cx="6104299" cy="3771599"/>
          </a:xfrm>
        </p:grpSpPr>
        <p:sp>
          <p:nvSpPr>
            <p:cNvPr id="9" name="椭圆 8">
              <a:extLst>
                <a:ext uri="{FF2B5EF4-FFF2-40B4-BE49-F238E27FC236}">
                  <a16:creationId xmlns:a16="http://schemas.microsoft.com/office/drawing/2014/main" id="{C178F923-4670-4356-A074-70D5B66FE051}"/>
                </a:ext>
              </a:extLst>
            </p:cNvPr>
            <p:cNvSpPr/>
            <p:nvPr/>
          </p:nvSpPr>
          <p:spPr>
            <a:xfrm>
              <a:off x="4928165" y="2809451"/>
              <a:ext cx="60329" cy="63517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CN" dirty="0"/>
                <a:t>\</a:t>
              </a:r>
              <a:endParaRPr lang="zh-CN" altLang="en-US" dirty="0"/>
            </a:p>
          </p:txBody>
        </p:sp>
        <p:sp>
          <p:nvSpPr>
            <p:cNvPr id="10" name="椭圆 9">
              <a:extLst>
                <a:ext uri="{FF2B5EF4-FFF2-40B4-BE49-F238E27FC236}">
                  <a16:creationId xmlns:a16="http://schemas.microsoft.com/office/drawing/2014/main" id="{836230DF-66A1-45B2-99FD-131BAF954977}"/>
                </a:ext>
              </a:extLst>
            </p:cNvPr>
            <p:cNvSpPr/>
            <p:nvPr/>
          </p:nvSpPr>
          <p:spPr>
            <a:xfrm>
              <a:off x="5868021" y="3489082"/>
              <a:ext cx="88905" cy="93688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13" name="椭圆 12">
              <a:extLst>
                <a:ext uri="{FF2B5EF4-FFF2-40B4-BE49-F238E27FC236}">
                  <a16:creationId xmlns:a16="http://schemas.microsoft.com/office/drawing/2014/main" id="{212F0535-4899-4C76-87E5-D70E7403A0AD}"/>
                </a:ext>
              </a:extLst>
            </p:cNvPr>
            <p:cNvSpPr/>
            <p:nvPr/>
          </p:nvSpPr>
          <p:spPr>
            <a:xfrm>
              <a:off x="5564791" y="4170301"/>
              <a:ext cx="88905" cy="93687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14" name="椭圆 13">
              <a:extLst>
                <a:ext uri="{FF2B5EF4-FFF2-40B4-BE49-F238E27FC236}">
                  <a16:creationId xmlns:a16="http://schemas.microsoft.com/office/drawing/2014/main" id="{093780EB-23BC-4EA2-A004-1130FEF54F7B}"/>
                </a:ext>
              </a:extLst>
            </p:cNvPr>
            <p:cNvSpPr/>
            <p:nvPr/>
          </p:nvSpPr>
          <p:spPr>
            <a:xfrm>
              <a:off x="5167892" y="4886454"/>
              <a:ext cx="88905" cy="93688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15" name="椭圆 14">
              <a:extLst>
                <a:ext uri="{FF2B5EF4-FFF2-40B4-BE49-F238E27FC236}">
                  <a16:creationId xmlns:a16="http://schemas.microsoft.com/office/drawing/2014/main" id="{BFCAD606-4D09-41CD-A376-61A2D81B96E3}"/>
                </a:ext>
              </a:extLst>
            </p:cNvPr>
            <p:cNvSpPr/>
            <p:nvPr/>
          </p:nvSpPr>
          <p:spPr>
            <a:xfrm>
              <a:off x="5267910" y="4616507"/>
              <a:ext cx="88905" cy="93688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16" name="椭圆 15">
              <a:extLst>
                <a:ext uri="{FF2B5EF4-FFF2-40B4-BE49-F238E27FC236}">
                  <a16:creationId xmlns:a16="http://schemas.microsoft.com/office/drawing/2014/main" id="{4655332A-1A2D-47F2-A2DF-403426E6C6F6}"/>
                </a:ext>
              </a:extLst>
            </p:cNvPr>
            <p:cNvSpPr/>
            <p:nvPr/>
          </p:nvSpPr>
          <p:spPr>
            <a:xfrm>
              <a:off x="5515575" y="5667712"/>
              <a:ext cx="88905" cy="93688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17" name="矩形 16">
              <a:extLst>
                <a:ext uri="{FF2B5EF4-FFF2-40B4-BE49-F238E27FC236}">
                  <a16:creationId xmlns:a16="http://schemas.microsoft.com/office/drawing/2014/main" id="{5E62419B-211D-4DE3-B1A7-0F27EB1DD0C1}"/>
                </a:ext>
              </a:extLst>
            </p:cNvPr>
            <p:cNvSpPr/>
            <p:nvPr/>
          </p:nvSpPr>
          <p:spPr>
            <a:xfrm>
              <a:off x="2918271" y="4740365"/>
              <a:ext cx="163523" cy="14608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18" name="矩形 17">
              <a:extLst>
                <a:ext uri="{FF2B5EF4-FFF2-40B4-BE49-F238E27FC236}">
                  <a16:creationId xmlns:a16="http://schemas.microsoft.com/office/drawing/2014/main" id="{561994B1-839C-4333-B3C6-0DC9E33D93EB}"/>
                </a:ext>
              </a:extLst>
            </p:cNvPr>
            <p:cNvSpPr/>
            <p:nvPr/>
          </p:nvSpPr>
          <p:spPr>
            <a:xfrm>
              <a:off x="3881941" y="4138543"/>
              <a:ext cx="163522" cy="14450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19" name="矩形 18">
              <a:extLst>
                <a:ext uri="{FF2B5EF4-FFF2-40B4-BE49-F238E27FC236}">
                  <a16:creationId xmlns:a16="http://schemas.microsoft.com/office/drawing/2014/main" id="{0503DB09-3F6B-4194-92D0-9042908FDE06}"/>
                </a:ext>
              </a:extLst>
            </p:cNvPr>
            <p:cNvSpPr/>
            <p:nvPr/>
          </p:nvSpPr>
          <p:spPr>
            <a:xfrm>
              <a:off x="4489989" y="4192532"/>
              <a:ext cx="163523" cy="14450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20" name="矩形 19">
              <a:extLst>
                <a:ext uri="{FF2B5EF4-FFF2-40B4-BE49-F238E27FC236}">
                  <a16:creationId xmlns:a16="http://schemas.microsoft.com/office/drawing/2014/main" id="{BA5B96C9-BB92-413A-8B51-E9ECBD328E9F}"/>
                </a:ext>
              </a:extLst>
            </p:cNvPr>
            <p:cNvSpPr/>
            <p:nvPr/>
          </p:nvSpPr>
          <p:spPr>
            <a:xfrm>
              <a:off x="2756336" y="4533935"/>
              <a:ext cx="161935" cy="14450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pic>
          <p:nvPicPr>
            <p:cNvPr id="18448" name="图片 27">
              <a:extLst>
                <a:ext uri="{FF2B5EF4-FFF2-40B4-BE49-F238E27FC236}">
                  <a16:creationId xmlns:a16="http://schemas.microsoft.com/office/drawing/2014/main" id="{B747C8E9-5AA4-4178-A78C-306FA8213D3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68161" y="5213161"/>
              <a:ext cx="124087" cy="943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449" name="图片 29">
              <a:extLst>
                <a:ext uri="{FF2B5EF4-FFF2-40B4-BE49-F238E27FC236}">
                  <a16:creationId xmlns:a16="http://schemas.microsoft.com/office/drawing/2014/main" id="{7128B6BB-7256-4685-B559-0866B9512C5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60607" y="4434152"/>
              <a:ext cx="158758" cy="1714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450" name="图片 31">
              <a:extLst>
                <a:ext uri="{FF2B5EF4-FFF2-40B4-BE49-F238E27FC236}">
                  <a16:creationId xmlns:a16="http://schemas.microsoft.com/office/drawing/2014/main" id="{51D7ABBC-1CE7-4902-B650-37F529ADAAC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80357" y="4372664"/>
              <a:ext cx="112901" cy="1219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451" name="图片 32">
              <a:extLst>
                <a:ext uri="{FF2B5EF4-FFF2-40B4-BE49-F238E27FC236}">
                  <a16:creationId xmlns:a16="http://schemas.microsoft.com/office/drawing/2014/main" id="{1730FB3D-BB1E-4B0C-BF48-37007FBD36A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61652" y="4627618"/>
              <a:ext cx="134031" cy="1447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452" name="图片 33">
              <a:extLst>
                <a:ext uri="{FF2B5EF4-FFF2-40B4-BE49-F238E27FC236}">
                  <a16:creationId xmlns:a16="http://schemas.microsoft.com/office/drawing/2014/main" id="{03D413F0-866D-4AAC-8414-D4880949D0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36085" y="4979462"/>
              <a:ext cx="158758" cy="1714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453" name="图片 34">
              <a:extLst>
                <a:ext uri="{FF2B5EF4-FFF2-40B4-BE49-F238E27FC236}">
                  <a16:creationId xmlns:a16="http://schemas.microsoft.com/office/drawing/2014/main" id="{398A6B82-D1F0-4B9C-B89F-0DC04A2C163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93258" y="4939166"/>
              <a:ext cx="158758" cy="1714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8" name="矩形 37">
              <a:extLst>
                <a:ext uri="{FF2B5EF4-FFF2-40B4-BE49-F238E27FC236}">
                  <a16:creationId xmlns:a16="http://schemas.microsoft.com/office/drawing/2014/main" id="{F3FC9797-009F-4F7A-BECB-9F3B88AEB1A5}"/>
                </a:ext>
              </a:extLst>
            </p:cNvPr>
            <p:cNvSpPr/>
            <p:nvPr/>
          </p:nvSpPr>
          <p:spPr>
            <a:xfrm>
              <a:off x="4867837" y="2698296"/>
              <a:ext cx="180986" cy="2127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39" name="椭圆 38">
              <a:extLst>
                <a:ext uri="{FF2B5EF4-FFF2-40B4-BE49-F238E27FC236}">
                  <a16:creationId xmlns:a16="http://schemas.microsoft.com/office/drawing/2014/main" id="{5FC439B0-D0CB-470A-9D34-472F05808089}"/>
                </a:ext>
              </a:extLst>
            </p:cNvPr>
            <p:cNvSpPr/>
            <p:nvPr/>
          </p:nvSpPr>
          <p:spPr>
            <a:xfrm>
              <a:off x="6639592" y="4729250"/>
              <a:ext cx="88905" cy="93687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40" name="椭圆 39">
              <a:extLst>
                <a:ext uri="{FF2B5EF4-FFF2-40B4-BE49-F238E27FC236}">
                  <a16:creationId xmlns:a16="http://schemas.microsoft.com/office/drawing/2014/main" id="{1995DBAC-B96C-489C-882B-B81AEF09D8F9}"/>
                </a:ext>
              </a:extLst>
            </p:cNvPr>
            <p:cNvSpPr/>
            <p:nvPr/>
          </p:nvSpPr>
          <p:spPr>
            <a:xfrm>
              <a:off x="6374464" y="5356479"/>
              <a:ext cx="98431" cy="93688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41" name="椭圆 40">
              <a:extLst>
                <a:ext uri="{FF2B5EF4-FFF2-40B4-BE49-F238E27FC236}">
                  <a16:creationId xmlns:a16="http://schemas.microsoft.com/office/drawing/2014/main" id="{058D3F78-09E0-4126-A7FA-5DB9A690FEB8}"/>
                </a:ext>
              </a:extLst>
            </p:cNvPr>
            <p:cNvSpPr/>
            <p:nvPr/>
          </p:nvSpPr>
          <p:spPr>
            <a:xfrm>
              <a:off x="6280795" y="4240170"/>
              <a:ext cx="98431" cy="93687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42" name="椭圆 41">
              <a:extLst>
                <a:ext uri="{FF2B5EF4-FFF2-40B4-BE49-F238E27FC236}">
                  <a16:creationId xmlns:a16="http://schemas.microsoft.com/office/drawing/2014/main" id="{E4A25C6B-4D0A-4A71-B1F8-0FA822B55904}"/>
                </a:ext>
              </a:extLst>
            </p:cNvPr>
            <p:cNvSpPr/>
            <p:nvPr/>
          </p:nvSpPr>
          <p:spPr>
            <a:xfrm>
              <a:off x="6426854" y="4386259"/>
              <a:ext cx="98431" cy="93687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43" name="文本框 42">
              <a:extLst>
                <a:ext uri="{FF2B5EF4-FFF2-40B4-BE49-F238E27FC236}">
                  <a16:creationId xmlns:a16="http://schemas.microsoft.com/office/drawing/2014/main" id="{049F1B87-31A4-4DB1-B35E-A80A07C9CD5C}"/>
                </a:ext>
              </a:extLst>
            </p:cNvPr>
            <p:cNvSpPr txBox="1"/>
            <p:nvPr/>
          </p:nvSpPr>
          <p:spPr>
            <a:xfrm>
              <a:off x="5836269" y="4290983"/>
              <a:ext cx="750933" cy="25406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zh-CN" sz="1050" b="1" dirty="0" err="1">
                  <a:latin typeface="Arial" panose="020B0604020202020204" pitchFamily="34" charset="0"/>
                </a:rPr>
                <a:t>SuZhou</a:t>
              </a:r>
              <a:endParaRPr lang="zh-CN" altLang="en-US" sz="1050" b="1" dirty="0">
                <a:latin typeface="Arial" panose="020B0604020202020204" pitchFamily="34" charset="0"/>
              </a:endParaRPr>
            </a:p>
          </p:txBody>
        </p:sp>
        <p:sp>
          <p:nvSpPr>
            <p:cNvPr id="45" name="椭圆 44">
              <a:extLst>
                <a:ext uri="{FF2B5EF4-FFF2-40B4-BE49-F238E27FC236}">
                  <a16:creationId xmlns:a16="http://schemas.microsoft.com/office/drawing/2014/main" id="{2313DD0D-7A88-457D-A474-71E43D118FF6}"/>
                </a:ext>
              </a:extLst>
            </p:cNvPr>
            <p:cNvSpPr/>
            <p:nvPr/>
          </p:nvSpPr>
          <p:spPr>
            <a:xfrm>
              <a:off x="625785" y="5824917"/>
              <a:ext cx="73029" cy="71456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46" name="椭圆 45">
              <a:extLst>
                <a:ext uri="{FF2B5EF4-FFF2-40B4-BE49-F238E27FC236}">
                  <a16:creationId xmlns:a16="http://schemas.microsoft.com/office/drawing/2014/main" id="{88CC67F1-823E-4EB3-8D41-7733FF630EC3}"/>
                </a:ext>
              </a:extLst>
            </p:cNvPr>
            <p:cNvSpPr/>
            <p:nvPr/>
          </p:nvSpPr>
          <p:spPr>
            <a:xfrm>
              <a:off x="625785" y="5947186"/>
              <a:ext cx="73029" cy="71457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47" name="椭圆 46">
              <a:extLst>
                <a:ext uri="{FF2B5EF4-FFF2-40B4-BE49-F238E27FC236}">
                  <a16:creationId xmlns:a16="http://schemas.microsoft.com/office/drawing/2014/main" id="{72ABFFB9-7FCD-42E0-8597-96516362EA12}"/>
                </a:ext>
              </a:extLst>
            </p:cNvPr>
            <p:cNvSpPr/>
            <p:nvPr/>
          </p:nvSpPr>
          <p:spPr>
            <a:xfrm>
              <a:off x="624198" y="6074220"/>
              <a:ext cx="71441" cy="71457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18463" name="文本框 47">
              <a:extLst>
                <a:ext uri="{FF2B5EF4-FFF2-40B4-BE49-F238E27FC236}">
                  <a16:creationId xmlns:a16="http://schemas.microsoft.com/office/drawing/2014/main" id="{0F2B738A-2CDE-4CD0-8B80-39DCDAB004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8121" y="5761820"/>
              <a:ext cx="2743205" cy="708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zh-CN" sz="800" dirty="0">
                  <a:latin typeface="Arial" panose="020B0604020202020204" pitchFamily="34" charset="0"/>
                </a:rPr>
                <a:t>Existing Branches Sales </a:t>
              </a:r>
              <a:r>
                <a:rPr lang="zh-CN" altLang="en-US" sz="800" dirty="0">
                  <a:latin typeface="Arial" panose="020B0604020202020204" pitchFamily="34" charset="0"/>
                </a:rPr>
                <a:t>（ </a:t>
              </a:r>
              <a:r>
                <a:rPr lang="en-US" altLang="zh-CN" sz="800" dirty="0">
                  <a:latin typeface="Arial" panose="020B0604020202020204" pitchFamily="34" charset="0"/>
                </a:rPr>
                <a:t>in plan </a:t>
              </a:r>
              <a:r>
                <a:rPr lang="zh-CN" altLang="en-US" sz="800" dirty="0">
                  <a:latin typeface="Arial" panose="020B0604020202020204" pitchFamily="34" charset="0"/>
                </a:rPr>
                <a:t>）</a:t>
              </a:r>
              <a:r>
                <a:rPr lang="en-US" altLang="zh-CN" sz="800" dirty="0">
                  <a:latin typeface="Arial" panose="020B0604020202020204" pitchFamily="34" charset="0"/>
                </a:rPr>
                <a:t>15 by 2022</a:t>
              </a:r>
            </a:p>
            <a:p>
              <a:r>
                <a:rPr lang="en-US" altLang="zh-CN" sz="800" dirty="0">
                  <a:latin typeface="Arial" panose="020B0604020202020204" pitchFamily="34" charset="0"/>
                </a:rPr>
                <a:t>Branches (Strategic airfreight hub) to be launched 25 by 2023 </a:t>
              </a:r>
            </a:p>
            <a:p>
              <a:r>
                <a:rPr lang="en-US" altLang="zh-CN" sz="800" dirty="0">
                  <a:latin typeface="Arial" panose="020B0604020202020204" pitchFamily="34" charset="0"/>
                </a:rPr>
                <a:t>In strategic plan , in full bloom , sales of under our </a:t>
              </a:r>
              <a:r>
                <a:rPr lang="en-US" altLang="zh-CN" sz="800" dirty="0" err="1">
                  <a:latin typeface="Arial" panose="020B0604020202020204" pitchFamily="34" charset="0"/>
                </a:rPr>
                <a:t>Dextrans</a:t>
              </a:r>
              <a:r>
                <a:rPr lang="en-US" altLang="zh-CN" sz="800" dirty="0">
                  <a:latin typeface="Arial" panose="020B0604020202020204" pitchFamily="34" charset="0"/>
                </a:rPr>
                <a:t> roof go to 50 in plan by 2023  </a:t>
              </a:r>
            </a:p>
          </p:txBody>
        </p:sp>
      </p:grpSp>
      <p:pic>
        <p:nvPicPr>
          <p:cNvPr id="32" name="Picture 2" descr="C:\工作文件\DEXTRANS\公司文件\logo.jpg">
            <a:extLst>
              <a:ext uri="{FF2B5EF4-FFF2-40B4-BE49-F238E27FC236}">
                <a16:creationId xmlns:a16="http://schemas.microsoft.com/office/drawing/2014/main" id="{4FB0F1EF-BB7F-4C30-8ECF-0241B4D9BF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3455367" cy="930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内容占位符 4" descr="图表, 折线图&#10;&#10;描述已自动生成">
            <a:extLst>
              <a:ext uri="{FF2B5EF4-FFF2-40B4-BE49-F238E27FC236}">
                <a16:creationId xmlns:a16="http://schemas.microsoft.com/office/drawing/2014/main" id="{CA72D325-F1DD-4F07-9ED2-0DE24FB74E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00608" y="188640"/>
            <a:ext cx="8356018" cy="5678595"/>
          </a:xfr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017125E-2A92-46DA-B91B-97C1E2E784D4}"/>
              </a:ext>
            </a:extLst>
          </p:cNvPr>
          <p:cNvSpPr txBox="1"/>
          <p:nvPr/>
        </p:nvSpPr>
        <p:spPr>
          <a:xfrm>
            <a:off x="1259632" y="502800"/>
            <a:ext cx="532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b="1" dirty="0"/>
              <a:t>Exponential vs  Linear Growth</a:t>
            </a:r>
          </a:p>
        </p:txBody>
      </p:sp>
    </p:spTree>
    <p:extLst>
      <p:ext uri="{BB962C8B-B14F-4D97-AF65-F5344CB8AC3E}">
        <p14:creationId xmlns:p14="http://schemas.microsoft.com/office/powerpoint/2010/main" val="73072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工作文件\DEXTRANS\公司文件\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3744416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>
            <a:off x="529762" y="2060848"/>
            <a:ext cx="8208912" cy="45365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CN" sz="1400" b="1" dirty="0"/>
              <a:t>For exponential growth in short time , we need to rely on leverage effect  </a:t>
            </a:r>
          </a:p>
          <a:p>
            <a:endParaRPr lang="en-US" altLang="zh-CN" sz="1100" dirty="0"/>
          </a:p>
          <a:p>
            <a:r>
              <a:rPr lang="en-US" altLang="zh-CN" sz="1100" dirty="0"/>
              <a:t>There are two kinds of growth with leverage , capital leverage and human leverage , we go to the second one .  </a:t>
            </a:r>
          </a:p>
          <a:p>
            <a:endParaRPr lang="en-US" altLang="zh-CN" sz="1100" dirty="0"/>
          </a:p>
          <a:p>
            <a:r>
              <a:rPr lang="en-US" altLang="zh-CN" sz="1400" b="1" dirty="0"/>
              <a:t>We are nimble and flexible for trial &amp;error   </a:t>
            </a:r>
          </a:p>
          <a:p>
            <a:endParaRPr lang="en-US" altLang="zh-CN" sz="1100" dirty="0"/>
          </a:p>
          <a:p>
            <a:r>
              <a:rPr lang="en-US" altLang="zh-CN" sz="1100" dirty="0"/>
              <a:t>We are not big boys , but small boat is actually more suitable to explore unknown waters and swerve quick enough in case of  hidden icebergs</a:t>
            </a:r>
          </a:p>
          <a:p>
            <a:endParaRPr lang="en-US" altLang="zh-CN" sz="1100" dirty="0"/>
          </a:p>
          <a:p>
            <a:r>
              <a:rPr lang="en-US" altLang="zh-CN" sz="1400" b="1" dirty="0"/>
              <a:t>To be aggressive if we really need to make a change   </a:t>
            </a:r>
          </a:p>
          <a:p>
            <a:endParaRPr lang="en-US" altLang="zh-CN" sz="1100" dirty="0"/>
          </a:p>
          <a:p>
            <a:r>
              <a:rPr lang="en-US" altLang="zh-CN" sz="1100" dirty="0"/>
              <a:t>The definition of aggressiveness , dare to try something with 50% chance of success  </a:t>
            </a:r>
          </a:p>
          <a:p>
            <a:endParaRPr lang="en-US" altLang="zh-CN" sz="1100" dirty="0"/>
          </a:p>
          <a:p>
            <a:r>
              <a:rPr lang="en-US" altLang="zh-CN" sz="1400" b="1" dirty="0"/>
              <a:t>We can take freelance sales or sales partners as the prelude to further &amp; deeper cooperation</a:t>
            </a:r>
          </a:p>
          <a:p>
            <a:endParaRPr lang="en-US" altLang="zh-CN" sz="1100" dirty="0"/>
          </a:p>
          <a:p>
            <a:r>
              <a:rPr lang="en-US" altLang="zh-CN" sz="1100" dirty="0"/>
              <a:t>There is no absolute boundary between sales partners and the part of </a:t>
            </a:r>
            <a:r>
              <a:rPr lang="en-US" altLang="zh-CN" sz="1100" dirty="0" err="1"/>
              <a:t>Dextrans</a:t>
            </a:r>
            <a:r>
              <a:rPr lang="en-US" altLang="zh-CN" sz="1100" dirty="0"/>
              <a:t> Group , things are interchangeable</a:t>
            </a:r>
          </a:p>
          <a:p>
            <a:endParaRPr lang="en-US" altLang="zh-CN" sz="1400" b="1" dirty="0"/>
          </a:p>
          <a:p>
            <a:r>
              <a:rPr lang="en-US" altLang="zh-CN" sz="1400" b="1" dirty="0"/>
              <a:t>Easier for us to go deeper into Tier 2 , Tier 3 cities </a:t>
            </a:r>
          </a:p>
          <a:p>
            <a:endParaRPr lang="en-US" altLang="zh-CN" sz="1100" b="1" dirty="0"/>
          </a:p>
          <a:p>
            <a:r>
              <a:rPr lang="en-US" altLang="zh-CN" sz="1100" dirty="0"/>
              <a:t>Business in less developed cities exists upon intertwined local relations , Franchising may be a way to penetrate it </a:t>
            </a:r>
          </a:p>
          <a:p>
            <a:endParaRPr lang="en-US" altLang="zh-CN" sz="1100" dirty="0"/>
          </a:p>
          <a:p>
            <a:r>
              <a:rPr lang="en-US" altLang="zh-CN" sz="1400" b="1" dirty="0"/>
              <a:t>Franchising business can benefit to our other key products</a:t>
            </a:r>
          </a:p>
          <a:p>
            <a:endParaRPr lang="en-US" altLang="zh-CN" sz="1400" b="1" dirty="0"/>
          </a:p>
          <a:p>
            <a:r>
              <a:rPr lang="en-US" altLang="zh-CN" sz="1100" dirty="0"/>
              <a:t>Our products like China Centric , air, overseas agents development need business to feed fat </a:t>
            </a:r>
            <a:endParaRPr lang="en-US" altLang="zh-CN" sz="1400" b="1" dirty="0"/>
          </a:p>
          <a:p>
            <a:r>
              <a:rPr lang="en-US" altLang="zh-CN" sz="1100" dirty="0"/>
              <a:t>    .    </a:t>
            </a:r>
            <a:endParaRPr lang="zh-CN" altLang="en-US" sz="1100" dirty="0"/>
          </a:p>
        </p:txBody>
      </p:sp>
      <p:sp>
        <p:nvSpPr>
          <p:cNvPr id="6" name="标题 1">
            <a:extLst>
              <a:ext uri="{FF2B5EF4-FFF2-40B4-BE49-F238E27FC236}">
                <a16:creationId xmlns:a16="http://schemas.microsoft.com/office/drawing/2014/main" id="{DF3573D3-84AB-467E-8F82-EE2F8D782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883" y="1196752"/>
            <a:ext cx="8229600" cy="1140231"/>
          </a:xfrm>
        </p:spPr>
        <p:txBody>
          <a:bodyPr>
            <a:normAutofit fontScale="90000"/>
          </a:bodyPr>
          <a:lstStyle/>
          <a:p>
            <a:r>
              <a:rPr lang="en-US" altLang="zh-CN" sz="2800" dirty="0"/>
              <a:t>TO DO ,HOPE </a:t>
            </a:r>
            <a:br>
              <a:rPr lang="en-US" altLang="zh-CN" sz="2800" dirty="0"/>
            </a:br>
            <a:r>
              <a:rPr lang="en-US" altLang="zh-CN" sz="2800" dirty="0"/>
              <a:t>                 - to wait , nothing</a:t>
            </a:r>
            <a:br>
              <a:rPr lang="en-US" altLang="zh-CN" sz="2800" dirty="0"/>
            </a:b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618630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CN" sz="2800" b="1" dirty="0"/>
              <a:t>What is Dextrans Sales Associate Program ?</a:t>
            </a:r>
            <a:endParaRPr lang="zh-CN" altLang="en-US" sz="2800" b="1" dirty="0"/>
          </a:p>
        </p:txBody>
      </p:sp>
      <p:pic>
        <p:nvPicPr>
          <p:cNvPr id="5" name="Picture 2" descr="C:\工作文件\DEXTRANS\公司文件\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3744416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图片 6" descr="图片包含 图示&#10;&#10;描述已自动生成">
            <a:extLst>
              <a:ext uri="{FF2B5EF4-FFF2-40B4-BE49-F238E27FC236}">
                <a16:creationId xmlns:a16="http://schemas.microsoft.com/office/drawing/2014/main" id="{B22AC111-6521-446C-9B1F-E94AFD7C86B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2699792"/>
            <a:ext cx="6715000" cy="33575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工作文件\DEXTRANS\公司文件\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3744416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内容占位符 4" descr="图示&#10;&#10;中度可信度描述已自动生成">
            <a:extLst>
              <a:ext uri="{FF2B5EF4-FFF2-40B4-BE49-F238E27FC236}">
                <a16:creationId xmlns:a16="http://schemas.microsoft.com/office/drawing/2014/main" id="{10339908-7020-432F-B2F6-9DC2C8BBFB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496541"/>
            <a:ext cx="8280920" cy="5361459"/>
          </a:xfrm>
        </p:spPr>
      </p:pic>
    </p:spTree>
    <p:extLst>
      <p:ext uri="{BB962C8B-B14F-4D97-AF65-F5344CB8AC3E}">
        <p14:creationId xmlns:p14="http://schemas.microsoft.com/office/powerpoint/2010/main" val="2555480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CN" sz="2800" dirty="0"/>
              <a:t>3 KINDS OF PEOPLE IN NEED</a:t>
            </a:r>
            <a:endParaRPr lang="zh-CN" altLang="en-US" sz="2800" dirty="0"/>
          </a:p>
        </p:txBody>
      </p:sp>
      <p:pic>
        <p:nvPicPr>
          <p:cNvPr id="5" name="Picture 2" descr="C:\工作文件\DEXTRANS\公司文件\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3744416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>
            <a:off x="683568" y="2348880"/>
            <a:ext cx="8208912" cy="38164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CN" sz="1400" b="1" dirty="0"/>
              <a:t>The people who can search sales partners in the market </a:t>
            </a:r>
          </a:p>
          <a:p>
            <a:endParaRPr lang="en-US" altLang="zh-CN" sz="1100" dirty="0"/>
          </a:p>
          <a:p>
            <a:r>
              <a:rPr lang="en-US" altLang="zh-CN" sz="1100" dirty="0"/>
              <a:t>Can be our existing staff , existing sales , personal relations , put it as part of hiring process , advertisement online </a:t>
            </a:r>
          </a:p>
          <a:p>
            <a:endParaRPr lang="en-US" altLang="zh-CN" sz="1100" dirty="0"/>
          </a:p>
          <a:p>
            <a:r>
              <a:rPr lang="en-US" altLang="zh-CN" sz="1400" b="1" dirty="0"/>
              <a:t>The people who can act as interface with sales partners </a:t>
            </a:r>
          </a:p>
          <a:p>
            <a:endParaRPr lang="en-US" altLang="zh-CN" sz="1100" dirty="0"/>
          </a:p>
          <a:p>
            <a:r>
              <a:rPr lang="en-US" altLang="zh-CN" sz="1100" dirty="0"/>
              <a:t>Control Tower / CS , providing sales support to sales agent , providing good services to clients brought in , can utilize </a:t>
            </a:r>
          </a:p>
          <a:p>
            <a:r>
              <a:rPr lang="en-US" altLang="zh-CN" sz="1100" dirty="0"/>
              <a:t>existing resources , and set up control tower in low cost cities </a:t>
            </a:r>
          </a:p>
          <a:p>
            <a:endParaRPr lang="en-US" altLang="zh-CN" sz="1100" dirty="0"/>
          </a:p>
          <a:p>
            <a:r>
              <a:rPr lang="en-US" altLang="zh-CN" sz="1400" b="1" dirty="0"/>
              <a:t>The people who can keep the operation smoothness , evaluate performance ,control risks</a:t>
            </a:r>
          </a:p>
          <a:p>
            <a:endParaRPr lang="en-US" altLang="zh-CN" sz="1100" dirty="0"/>
          </a:p>
          <a:p>
            <a:r>
              <a:rPr lang="en-US" altLang="zh-CN" sz="1100" dirty="0"/>
              <a:t>That can be put under the responsibilities of regional sales head , it can be part of their KPI , and the performance of sales </a:t>
            </a:r>
          </a:p>
          <a:p>
            <a:r>
              <a:rPr lang="en-US" altLang="zh-CN" sz="1100" dirty="0"/>
              <a:t>partners will be counted as team performance </a:t>
            </a:r>
          </a:p>
          <a:p>
            <a:endParaRPr lang="en-US" altLang="zh-CN" sz="1100" dirty="0"/>
          </a:p>
          <a:p>
            <a:r>
              <a:rPr lang="en-US" altLang="zh-CN" sz="1400" b="1" dirty="0"/>
              <a:t>The qualifications of the people for control tower </a:t>
            </a:r>
          </a:p>
          <a:p>
            <a:endParaRPr lang="en-US" altLang="zh-CN" sz="1100" dirty="0"/>
          </a:p>
          <a:p>
            <a:r>
              <a:rPr lang="en-US" altLang="zh-CN" sz="1100" dirty="0"/>
              <a:t>Young and energetic ,suitable for working in shifts , reasonable costs , attitude over experience , Bilingual speaking   </a:t>
            </a:r>
            <a:endParaRPr lang="zh-CN" alt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229600" cy="792088"/>
          </a:xfrm>
        </p:spPr>
        <p:txBody>
          <a:bodyPr>
            <a:normAutofit/>
          </a:bodyPr>
          <a:lstStyle/>
          <a:p>
            <a:r>
              <a:rPr lang="en-US" altLang="zh-CN" sz="2800" dirty="0"/>
              <a:t>MOVE UP STEP BY STEP</a:t>
            </a:r>
            <a:endParaRPr lang="zh-CN" altLang="en-US" sz="2800" dirty="0"/>
          </a:p>
        </p:txBody>
      </p:sp>
      <p:pic>
        <p:nvPicPr>
          <p:cNvPr id="5" name="Picture 2" descr="C:\工作文件\DEXTRANS\公司文件\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3744416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图片 5" descr="卡通人物&#10;&#10;描述已自动生成">
            <a:extLst>
              <a:ext uri="{FF2B5EF4-FFF2-40B4-BE49-F238E27FC236}">
                <a16:creationId xmlns:a16="http://schemas.microsoft.com/office/drawing/2014/main" id="{631B9250-AD34-4A00-96CE-E14B41501C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2132856"/>
            <a:ext cx="4968552" cy="413854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s:customData xmlns="http://www.wps.cn/officeDocument/2013/wpsCustomData" xmlns:s="http://www.wps.cn/officeDocument/2013/wpsCustomData">
  <extobjs>
    <extobj name="C9F754DE-2CAD-44b6-B708-469DEB6407EB-1">
      <extobjdata type="C9F754DE-2CAD-44b6-B708-469DEB6407EB" data="ewoJIkZpbGVJZCIgOiAiMTQwMjMyODQ5NzA3IiwKCSJHcm91cElkIiA6ICIxNTc0NzQ3MjQxIiwKCSJJbWFnZSIgOiAiaVZCT1J3MEtHZ29BQUFBTlNVaEVVZ0FBQndRQUFBSEJDQVlBQUFCbm1BOU9BQUFBQ1hCSVdYTUFBQXNUQUFBTEV3RUFtcHdZQUFBZ0FFbEVRVlI0bk96ZGViaGRkWDB2L3ZjKysweVpaMEpHRWlBaGtJQXlDYWhva1NwS1ZaenR3RTliZjdhMUZxdTkxWHU5L3FxdEZtK2R2ZGFoN1czVmE3VlZxeWdPb0lnSVJVVG1LUk9FQUpubk9UbnpzSDkvbkdSN1RwS1RuSk56a3BPemViMmV4K2RaZTYzdld1dTc5OWtucnZETzUvTXRsRXFsVWdBQUFBQUFBSUJobzFBb0ZQbzZ0dXA0VGdRQUFBQUFBQUFZV2dKQkFBQUFBQUFBcUdBQ1FRQUFBQUFBQUtoZ0FrRUFBQUFBQUFDb1lBSkJBQUFBQUFBQXFHQUNRUUFBQUFBQUFLaGdBa0VBQUFBQUFBQ29ZQUpCQUFBQUFBQUFxR0FDUVFBQUFBQUFBS2hnQWtFQUFBQUFBQUNvWUFKQkFBQUFBQUFBcUdBQ1FRQUFBQUFBQUtoZ0FrRUFBQUFBQUFDb1lBSkJBQUFBQUFBQXFHQUNRUUFBQUFBQUFLaGdBa0VBQUFBQUFBQ29ZQUpCQUFBQUFBQUFxR0FDUVFBQUFBQUFBS2hnQWtFQUFBQUFBQUNvWUFKQkFBQUFBQUFBcUdBQ1FRQUFBQUFBQUtoZ0FrRUFBQUFBQUFDb1lBSkJBQUFBQUFBQXFHQUNRUUFBQUFBQUFLaGdBa0VBQUFBQUFBQ29ZQUpCQUFBQUFBQUFxR0FDUVFBQUFBQUFBS2hnQWtFQUFBQUFBQUNvWUFKQkFBQUFBQUFBcUdBQ1FRQUFBQUFBQUtoZ0FrRUFBQUFBQUFDb1lBSkJBQUFBQUFBQXFHQUNRUUFBQUFBQUFLaGdBa0VBQUFBQUFBQ29ZQUpCQUFBQUFBQUFxR0FDUVFBQUFBQUFBS2hnQWtFQUFBQUFBQUNvWUFKQkFBQUFBQUFBcUdBQ1FRQUFBQUFBQUtoZ0FrRUFBQUFBQUFDb1lBSkJBQUFBQUFBQXFHQUNRUUFBQUFBQUFLaGdBa0VBQUFBQUFBQ29ZQUpCQUFBQUFBQUFxR0FDUVFBQUFBQUFBS2hnMVVNOUFRQUFxQlNOSGEzNXdicjdjOS8ybGRuVXZDdk5IVzFEUFNXQWswcDlzU2FuMW8vUDh5YWRtV3RtWHB5UnhkcWhuaElBQUR3ckZFcWxVbW1vSndFQUFNUGRvN3RXNTRzcmJzbldsajFEUFJXQVlXRkszZGo4K2Z5cjhwenhwdzMxVkFBQVlGZ3FGQXFGUG84VkNBSUF3TUE4dW10MS9uYnhkNFo2R2dERDBvZlBmVlBPR3o5N3FLY0JBQUREVG44Q1FXc0lBZ0RBQURSMnRPYUxLMjRaNm1rQURGdGZXUEhUTkhhMER2VTBBQUNnb2drRUFRQmdBSDZ3N241dFFnRUdZR3ZMbnZ4ZzNmMURQUTBBQUtob0FrRUFBQmlBKzdhdkhPb3BBQXg3L2l3RkFJRGpTeUFJQUFBRHNLbDUxMUJQQVdEWTgyY3BBQUFjWHdKQkFBQVlnT2FPdHFHZUFzQ3c1ODlTQUFBNHZnU0NBQUFBQUFBQVVNRUVnZ0FBQUFBQUFGREJCSUlBQUFBQUFBQlF3UVNDQUFBQUFBQUFVTUVFZ2dBQUFBQUFBRkRCQklJQUFBQUFBQUJRd1FTQ0FBQUFBQUFBVU1FRWdnQUFBQUFBQUZEQkJJSUFBQUFBQUFCUXdRU0NBQUFBQUFBQVVNRUVnZ0FBQUFBQUFGREJCSUlBQUFBQUFBQlF3UVNDQUFBQUFBQUFVTUVFZ2dBQUFBQUFBRkRCQklJQUFBQUFBQUJRd1FTQ0FBQUFBQUFBVU1FRWdnQUFBQUFBQUZEQkJJSUFBQUFBQUFCUXdRU0NBQUFBQUFBQVVNRUVnZ0FBQUFBQUFGREJCSUlBQUFBQUFBQlF3UVNDQUFBQUFBQUFVTUVFZ2dBQUFBQUFBRkRCQklJQUFBQUFBQUJRd1FTQ0FBQUFBQUFBVU1FRWdnQUFBQUFBQUZEQkJJSUFBQUJVakVJS21Wby9icWluQVFBQWNGS3BIdW9KQUFBQXgrNzVrODlLVFZVeFNiSms5OXBzYjlrN3hETTZkbU5xUnVUOENYUHl3STZuMDlqZU10VFRlVlo1OFNubkpFa2EyMXR5LzQ2bmpqajIvQWx6TXJWK2ZCN1k4VlMyRGVMM3JaQkNTaWtONkJwelJrM0pPK2U5TEZQcngrVzlEMzhqVzF2MkROTHNEblhXMk9sNWF1L210SmM2ZWgxVFUxV2ROOCsrTEJ1YmR1VzJ6WXVQMjF3QUFBQ09SaUFJQUFERDJEdm52U3lqcXV1U0pOY3YvZDZ3RGdTZk4vR01YRGYvNWVrb2RlYURqMzA3eS9lc0grb3BQV3U4NTZ5cmt5VHJtM1ljTlJCODdjem41ZHp4cy9PbitlMzg1VU5meTZxR3JRTytmM1dobUE4c2ZFMVdOV3pOMTUvNTVURUhnMzk4eHBXWk4yWmFrdVQ5NTF5VDl6LzZ6YlIxdGc5NGZnZWJPK3FVZlBTODM4M3V0c1o4YisxOXVXbkRRNGVNS1NUNTZIbHZ6cnd4MDlKUjZzeXV0b1k4dU9QcFFaOExBQUJBWHdnRUFRQmdHS3NxRk1yYlI2cFVHcWlSMVhXNWROSzhYby9mcy8zSmNsWGZTNll1T3VLMWZyRjV5V0gzWHpLNTYvbzdXeHZ5eE40TmZaN2JYNTcxTzMwZWV6enNiRzNJLzMzbWpoNzdQcmpvOVgxdVcva1hEMzQxbmFXQlZjYWRLSlBxeG1UUitGbEprcldOMndjbERFeVN2enI3bFRsL3d0eWNQMkZ1Wm8rY25NODgvdU0wZHJUMit6cWZXL0dUZlBiOHQyUmtkVjFPSHowMWYzcm1sZm5DaWxzR1pZNEhGRkxJTytlOUxNVkNWU2JXamk1WDZCNnNsT1NINngvTVh5MTRaWXFGcXJ4M3dhdnlWdy8vV3pZMDdSeVVlYnpqekpjT3luV08xYTYyaG54cjlkMURPZ2NBQUtEdkJJSUFBRENNZFE4RU96bzdqOXQ5SnRTT3lydm12N3pYNDA4OHVLRWNDQjVwWEhMNFFIQmtkVjNPbnpBblNYTFRob2Y2RlpDOTZKU3orenoyZU5qVXZPdVFRSEJxL2JqTUdER3hUK2NYVXNpTWtSUHlQODk1emFETzY3b0h2bkxZL2NWQ1ZUcEt4L1pkdVh6S2doVFM5WjM3K2FiQmE0SDV3UGFuY3ZIRU0xSXNWT1hDaWFmblk4LzlnL3pka2h2NjNmSnpTL1B1Zk9YcDIzUGQvdS9nbFZQUHpYM2JuOHA5MjFjTzJseXZubjUremh4emFwTGttWVl0K2RINkIzc2RlOWZXeDNQWjVIbDUvdVN6VWwrc3lYdlBmbFgrKzhQL1BpamgvVlhUbmpQZ2F3ekUrcVlkQWtFQUFCaEdCSUlBQURDTVZhV3F2SDA4S3dTUGh4a2pKK1lMRjc3dGtQMXZuZnZpdkhYdWl3L1ovNkhGLzVuRnU5YWNpS21kVUtXVVVsdW83bk9BT0JCVmhVSysrZngzWjJ2TG50eTVaWG0rdmFaL2djNkJ0UWJiT3R0eis1YWxnemF2MnpZdnljN1docnp2N0ZlbnZsaVRXU01uNVJQUC9ZTjhkT24zczNMZnBuNWY2d1ZURnVTc3NkUHpqVlcvelAzYmo5d0N0VC9takpxU3Q4NTlVWktrbzlTWkw2ejQ2VkhEMVM4L2RYdWVPMkZ1V2pyYWNzUGFlNGZkN3lrQUFGQVpCSUlBQURDTVZWZDFEd1NQWDRWZ2QrOTg0Rit6c1dsWGt1VDdsNyszMTNFZldYSkRIdDc1VEpMZXc3Lys2RHpLKzl2VXZDdC9kdisvRHVnZS9YR2s5OTdkYTMvNXFSNnZ1MzhXRzVwMm50QjJvUk5xUnFXbXFwanBJeVprUXUyb2ZwMTcxdGpwbVROcVNwTGtsMXNmejk2MnBrR2QyME03bjhrSEYzODdmN1BvRFJsZFhaL3h0YU55L1hQZW5FOHYvM0YydGpia2srZGYyKzlyL3NrWlYrWlB6cml5eitPN2Y3Y1BOcUpZbS9lZC9lclVWSFg5TmJwWXFNcW56MzlMbjY4OXNsaWI5eTU0VmQ2NzRGVjlQaWRKZnJEdWdVTXFVTHRiMzdTajEyclE0Nkd2MzNzQUFPRGtJaEFFQUlCaHFxcFFLTGR2VEpMMnp1RmJlWFRkZzcwSEduOS8zdTlsVE0ySVkyNXplYks1Y01MYzh2YURPNTVPMHRWNjh1RGc4SGlZVkRlbXZOM2ZkcHhYVHp1L3ZEMXR4SVFCcmQzNHpkVy95cWJtUTRPM2xYczM1WU9QZlRzZlB2ZE5HVnN6SW5WVk5abGNOeVk3V3h1TytWNkRvWkRreitkZGxla2pKZ3pwUEk2SHYxbjBocHc2WW55U25OQkFIUUFBT0xFRWdnQUFNRXdWQzhVZXI5dUdjU3ZDOVkwN2tpUVRhMGRuUit1K0hzY08xTTkxbk1CS3V1UHAvRzZCNEVQN0t5aFBsTWwxWTh2Ykc1cDI5dm04c1RVamM5bmsrZVhYWjQrZGtiUEh6amptZVh4djNiMjlIbHZWc0RVZlhQenRmSGpSbS9MZHRmZmtKeHNmeVNuMTQzTDc1dDVibEJZS2hieHd5bGxadkd0dGRnMGdQR3hzYnozcy9yZk1mWEZlTU9Xczh1dTd0NjNJZjZ5K3EwL1hQRkFOMnA5enV0dmIxdHp2Yy9walN2M1luRm8vL3JqZUF3QUFHSG9DUVFBQU9JblVWbFducWxBNCtzQWs5Y1hhSHErTGhhclVGMnNHZFArMnpvNGhxOFQ3bmVrWDVIZFBlMzdlKy9EWHM3bDVkM24vZ2MralAvUDZnemt2SFBUNUpjbU42KzVQUTN2TE1aOWZXMVdkaGVObUprbGFPdHV5ZFBmYXdacGFuOHdlTmFtOHZiTzFJYU9xNjNvY3IwcWh4NzdXenZhMGRYYmtaYWVlbDVxcW5nSDBRRFIxdEIzeCtKcUdiYm51d1MrWFArc3R6YnZ6RHl0KzB1djRhK2RjbnVwQ01Zdkd6Y29kVzVibFg1KzZMYTJkN1lNeTExZlB1Q2l2bVhseGozMk43UzNsRUx1dmp1VWNBQUNBd1NJUUJBQ0FrOGlIRnIwK0M4Zk5PcVp6UDNmQkh3NzQvdisrNnE1OGQrMDlBNzVPZjlVWGEvTG0yWmRsZEhWOTNuL09hL0kvSHZuM1F3S2RqbjVVUUw1aDFxV0RQY1VreWEyYkZnOG9FRncwYmxaNURickZ1OWFrN1FTM2VaMDljbko1KysrZjgzdUhISjgyWWtLK2NkbTd5cSsvdnVxWHVYbkRRM25WakF1VEpOdGE5dVlkOS85TE9rcWR1WGppR2ZuQXd0Y21TYjc0NUMzNSthYkZTWkpMSjgzTC96am5taVRKbDU3OFdXN2Q5RmlTNUtQbi9XN08yUitHTm5VY3ZoS3Z1NzUrenMrZmZGWmVOK3VTSkVsTlZUSDcycHVPR0FiV0YydlNVU3FsclErQjRWWFRucE0vUFAyM0R0bGZWU2lVZjQ1OTFmOXpTaWY4K3dFQUFGUXVnU0FBQUZEV1ZocWNxcXIrYXU1b3l4ZWUvR24rNXptdnpaeFJVL0tPTTE5YXJnaXIzdDhhdFJKYWhsNHdzZnY2Z1NlMlhXaVN6QmsxcGQvbnZIemFjek8yWmtTUzVLWU5ENVVyTlErc081Y2theHUzbDdjbjFJMHViMjl2MlZ2ZTdsNjkyblJRYTg3NVk2Wmx4ZDZOL1o3YldXT241ejFudmFLOGt1WmRXeC9QMTUrNXM5ZnhDOGJPeUh2T3VqcUxkNjNKRjUrODVZalhmdFBzeS9KN3A3MmcvUHJPTGN2em9sUE9UcEs4Wk9xaXZHVHFvbjdOdGIvbjdHcHR6Qi9kKzZWKzNRTUFBS0EzQWtFQUFLQ3N0V05vQXNFa3VXLzdVN2xwdzBQNW5la1g1SXFwQzdOc3o3cjhmTlBpY3F2Sy9sUUl2dmFYbityVHVPOWYvdDRreWZxbUhibnVnYS8wZjlMOWRQSEVNOHJiRCs1NCtyamZyN3Z4dGFNeWJjU0VKTW5TM1d0ejk3WVY1V04vZk1hVlNicENxTytzL1hWNS85UDd0dVIvbk4xVjdkZlkzcEtmN2EvMlM1S3A5ZVBLMit1NkJZSVRhMGVWdDdmMUNBUzdXdHkybHpyUzN1MW4rZW9aRitXUFR2K3QzTFRob1h6MTZUdjYzQnAyOXFqSitmL09lVzI1NnU3Um5hdnp1U2Qra3Q1aTR5bDFZM1A5ZVc5T3NWQ1ZxYWVlbXhWN04rVFcvVldOQjN2RHJFdDZoSUVQN1h3bS83RGlKK1ZBOEdSMUxLMXl4MWFQNk5QNW01dDNsNnRBQVFDQTRVY2dDQUFBSjVHL2Z1emIvUnIvenhmL2NVN1pIOHg4N29tYmM4ZVdaZjIrNTVjdWVudW03YS8yYXUxRGk4SXZYZlQyUGwzM1E0dGUzKys1Zk8yWk8zUHV1Tm1aT1hKU2FxdXFVMGpYMm9oSjB0NDVOR3NiRHBZNW82YVVmMVpyR3JabGE4dWVFM3IvUmQxYTBkNitlV2x1Mjd5ay9QcEFJTmpRMFp5Yk56eGMzdi9HMlpkbWZPM0lKTWxOR3g1T1k3YzJuZ2Zhais1bzNkZWp2ZWVFMnQ5VUNIWmZDN0p1ZjRWZzkrckFjOGJOekZ2bnZqaEoxeHFTODhaTXk2ZVcvK2lvbjgzTWtaUHk0VVZ2eXBqOWxZdFA3Tm1RankyL3NVZlFlTEN0TFh2eTdUVjM1L2RQNndxOTNuN0dsWGx5NzZhc2F0aDZ5Tmo3dGorVjE4KzZOUFhGbWp5MmEwMCtzZXlIUFlMS3U3WStucSt2K3VVUjUzakFQMS84eC8wK0owazZqMkV0ejRHMnlqM1MrVXQzcnhVSUFnREFNQ1lRQkFDQVlXeGtkVjE1dTdFUDY3SWR6b0VLdkNScDdXd2I4SndHb3EyelBaOTk0cWFNcVJtUnhidldaSFIxZmZsWXl4RFBiYUNlTituTTh2WURPN3VxQTg4Y2ZXbytlZjYxeC9XK0I2b2x6eHQvV25uZnNqM3JqbnJlcExveGVmMyt0ZmthMjF2eXcvVVBsSThWa3B3eGVtcVNITkxxODBEbDRNN1doaDQvc3hIN0t3UzdyeC80NU42TnVYM0xrbHc1OWR3a1hhMURQM1grdGZuN1pUL0k0M3ZXSDNaZVo0eWVtZzh0ZWtPNWplbktmWnZ5a2FVM3BMbmo2TitQNzY2NU40dkd6YzU1NDJlbnRxbzY3enY3MWZtcmgvL3RrSFBYTkc3THY2MjZNeGRPbUp1UEwvL2hJZXNOTm5lMFpVdTNzTE12anVVY0FBQ0F3U0lRQkFDQVlhcVFRa1lXdXdXQzNhcTArcU5uSUhqMGxxRWZYdkxkY2dYWEZ5NThXNi9qdnZUa0xWbTJQOVNaV2pjdUgreGp4V0QzaXEzeko4d3B6MnR2VzNPZnpqOVpYZEl0RUR6UjdVS0xoYXJ5L1hlMk5tUmowNjZqbnZPSGMxK2N1cXF1cXI0ZnJIOGcrOXAvOC9sUEh6bXhIRWF2Mk5NekVKdzVZbEtTbm0xRWs2UisvN1dhdW9WdmJaMGQrY0tLVzdLdWNVZmVNdmRGS2FTUXNUVWo4M2ZudlNsZmV2Sm51WDN6MGg3WHVPS1VoZm5UZWI5ZG50ZUt2UnZ6NFNYZjdmVzdYMU5WVEcxVmRmbC9kVlUxdVduRGd6bG4zSXhVRjRxWlBtSkMzbjdHUy9LRkZZZXVKL2pURFkva1p4c2ZQV3dMMDVIVmRaa3hjdUpoNzltYi9wN1RXZXJzMDgrcHU3NjJ5aDFack0ybnpuOUx1VEs0ditjREFBRERqMEFRQUFDR3FiRTFJMUpWS0pSZjcyNXJQS2JyVkJmNkZ3aHVidDdWcDZCaVc4dStyRy9jMGVkNXZHYm14UmxWWFplV2pyWjBsRXFaVkRjNnYzMXFWK1hZc3QzclV1cDFkYmlUWDdGUVZXNFhtaVFUOXErejE5clpudlZOZmZ1TXB0VlBLUCs4KzNyT0FjOFpmMXE1b3E2dlllUnRtNWRrN3FoVFVsK3N5US9XUGREajJIUEh6eWx2ZDYva0cxMWRYMjR4dXE3YkhHdXJxc3R6YnpwTUpldU42KzdQbHVZOWVjOVpWNmVtcXBqcVFqRi9NZjhWS1pWS3VXUExzb3lwR1pGM3ozOUZMcHg0ZW8vemFxcUsrZkM1YjB4dG9UbzFWZFdwTFZhbnJxcDZmeEJZazhJaGR6clVsVlBQelVNN1Z1WHViVS8wMkY5S0tSMmx3My9ubmo5NWZwNC9lWDRmcm43czUreHFiY3dmM2Z1bGZ0MmpyNjZiLy9KeUdGaEsrdlE1QVFBQXc1dEFFQUFBaHFsSmRhTjd2TjdaMm5CTTErbHZoZUR4Y3Nib3FYbmhsQVdIN084b2RlWTdhKy9wOS9XK2YvbDcrengyeG9pSlJ4My82MjByOG9ubFArejNQSkt1OS9DbEozK1cvMzcycTVNazd6anpwVm0yZTEzV05HN0xkUTk4cFUvWCtPb2w3eXlIYlgwOTU0QzJVa2YydERWbGJNMkkzTFA5eVQ2ZDg4ak9WZm5MaDcrVzZTTW1ITkt1OWVLSlp5UkpHdHBiZXJRTW5UVnlVbmw3MWI0dDVlMEQ3VUtUcEtuajhOVjhkMjk3SXJ2Ykd2T0JjMTZUa2RWMVdkV3d0VHpYcHZiV3pCNDErWkJ6NW80NnBVL3Y1V2orYk41TDgvaWU5ZG5SdW05UXJuY3llOVdNQzNQWi9tRHkwVjJyTTdsdVRHYU02RisxSXdBQU1Qd0lCQUVBWUpnNnRYNUNlYnV4bzdWSFM4Zis2QjRJdGd4aElQajB2aTE1d1pTelV0aGZyOVRhMlo2bjkyM0p0MWIvS3N0MkgzM051NVBkcjdldHlHMmJsK1RLcVlzeXVybytienY5aW56NjhSK2ZrSHN2M3JVbTczcndxM243R1MvSlk3dFc5L204amxKblZqZHM2N0Z2Yk0ySUxCdy9NMG55OE01bmVyVFVYREIyUm5uNzZZYmVBc0hlMTdwY3VudHQvdnF4YitlZDgxNldqeTI3c2J5MlgzdXBJLys1NXRmNTgzbFhIWEcrTFoxdGFlNW9TMU5IYTVvNld0UFMwWmFtanJZMGQzL2QyWmFXanE1eHI1MTVjY2JYanNybzZ2cThhLzdMODVFbDMrMVRIZXJQTnkzT0Y1ODh0TTNvNFJ3SW12dHp6dkh5blBHbjVhMXpYNXlrNitmd3BTZC9sZy8xc1pVdkFBQXd2QWtFQVFCZ21PcGVqYlc1dVg5cmpSMVFVMVVzQjNCSjB0b3hkSUhnOTlmZGwrK3Z1Njg4bTRFMkNQMXVINm9LM3pEcjBpVEozcmFtM0xMcDBTT09QVGdZT3hiLzlzeC81WkpKWjJaMGRYMWVNR1ZCZnJqK3dUeTVkK1BSVHh3RWU5b2E4NWsrQkpDMVZkVzVaTktadVdMcW9xeHYzSkV2UC8yTEhzZGZNblZSdWMzc3dkV0c1NHpyQ2dUYk90dnpUTGNLd1pIVmZRc0VrK1NaaGkxNTN5UGZPR1QvN1p1WHBsaW95cjcyNXV4cmIwNWplMnM1K0d2cWFFMVRlMnUvMjhvK3ZtZDlyai92eldrcmRXYkYzbzJwcmlxbXJiT2pYOWNZTHM0ZFB6c2ZXUGphRkF0VlNaSXZQZm16YkduZVBjU3pBZ0FBVGhTQklBQUFERk9uai81TnU4UTF4eGhXMVZiMS9DdkJ3YTBoaDhKZ3JSVDQ3NnZ1T3VxWUE0SGdudmFtSHVOZmV1cTV1V2Y3eXV4dGF4cWsyWFRaMDlhVUc5ZmRuMnZuWEo1Q2ttdG1YSlJQUGY2akhtT20xby9McnRiR2Z2OHN4dGVPeXE1amJCdDd3SlM2c2ZucXBlL015UDBWZlozZHF2K1NyclVRWHo3dHVVbTZRdFI3dDYwc0h5dWtVSzRRZkhMdnBoNlZneU9LZGVYdHB2WmorNDUxbERwenk4YXUwUFlQNS81V2ttUlhXME51WEhkL2ozRUhqdTF1YTh6MzE5M1g0OWhmTDN4ZGttUmJ5OTc4MDhwYnMyTHZ4dnpONHU5a2ZkT083T25IejNwa2RWMW1qT3hmbTgxak9TZnBhcGM2MEZhbTU0eWJtUStjODlyeTcvdVAxeitVdTdZK1BxQnJBZ0FBdzR0QUVBQUFocUZDa3JPN3RXZDhwbHQ3eHY2b09TUVFISm9Ld2I2dTkvZkQ5US9rcTAvZmNkem1VVmRWayt2bVg1VVhUbG1RSzZlZW13OHQvczlCWDFmeHB4c2Z5WnRtWDlaVmlUZjV6SXdzMXFheFc5WGN1K2EvUEtlUG5wcDd0ajJaZjMzcXRoN0hEbFpJY3ZHa00vUGFtYy9MOUJFVDhxZjMvNTl5bTgyK21EZG1XaTd2dG01amJWVjFhcnNkSDExZDMyUDh5NmM5TjFQcnh5VkpidCt5Tk8ybDMxVFRuVE51Um5uODR0MXJlcHpYdldWb1l5OXJDUFpWc1ZDVmEyWmVsQ1JaMDdqdGtFRHd3TEgxVFRzT0NRUXZuSGg2K2RnQnkvZXM3L2Njbmo5NWZwNi9meDIrNDNsT2t0eTE5ZkVCdFpaOXpvVFQ4djZ6WDVQNllrMlM1TUVkVCtlcno5eCt6TmNEQUFDR0o0RWdBQUFNUTJlTVBqVmpha2FVWHkvZjNmOVFJMG5xRGc0RSt4QW1UYTBmbjZyOWJRZVBaSExkNkhKRjFOUzZjY2MwdjRPMUgrZDJqaDJsemt5c0haMGtPV3ZzOVB5M0JhL014NWZkT0doVmkwblMwTjZTcGJ2WDV2d0pjMU5kS0diZTJHbDVkR2ZYdW41VDY4ZmxuSEd6VWtqWGVueEhDZ09Ucm1yS044NitOR2VPUGpWSjhzcnBGeDYxVmVwcG95Ym5oVk1XNVBJcFo1ZkR2ZTdhT3R0ejcvYVYrY1htSlhsazUyL1dHeHhYTXpKdm5uMVprcTYybjk5YjJ6TnNlMEczWVBIaG5hdDZIQnRWM2ExQzhDanY2ZmRPZTBFS0tlUzJ6WXV6K1RBdExRKzBLMDNTb3dxUlE3MW01c1g1ZithOEtGV0Zya2E4eTNhdnl5ZVgveWlkcGNIOFJnTUFBTU9CUUJBQUFJYWhGMHc1cTd6ZDBONlNwL1p0UHFicmRLL2NTdEpyZFZteFd3RDRONHZlME92MURnUVBTZkxPZVZjZDhkNDdXeHZ5K1JVLzdjczA4MmZ6WHBycVFqSHR4emtBYWk5MTVPK1gzWmhQUFBjUE1tM0VoRnd5NmN5OCtiVG41MXVyN3g3VSs2ell1ekhuVDVpYnBHc3R5QU9CNEJWVEY1YlhVUHo1NXNWOXV0Wi9yUHBWUHJUbzlVbTZxdU51M3Zod0d0dDdWdUVWQzFWNS9heExjdm1VQlpuWmJlM0pnMjFyMlp2M1BQUi8wOUIrYUJYZmRmT3ZLb2ZRMzE5M1gzYTNOZmE0L21XVHVxcmZkclUyWnNXZW51c2lqdXdXQ0I0OHQ0TTliOUtabVROcVN0NDQrOUo4OW9tYmN1ZVc1VDJPMSsydmRFdVNsaUZhOC9Mbm14Ym5pMC9lY3NReDAwZE1LSWZMUzNhdlBSSFRLdXRlNlhyQTQzczI1UHFsM3pzcDJnSURBQUFubmtBUUFBQ0dtWnFxWWw0eWRXSDU5WU03bmo3bVNxbjZidUZLYTJkN1NyM1V3aDI4MW1CdmluMm9IRHlnc2IwbHY5aThwRTlqM3pudlpVbVN0dU5jSVpnays5cWI4L0hsUDhnbm5udHRhcXVxYzhVcEMzUGp1dnY3MVlyemFMYTM3QzF2ajY4WmxhVHJzL3Z0VTg5TDBsWDUxdGZQNXVHZHorVHhQZXV6WUd4WHk4NXJabHlVYjY3K1ZZOHhIYVhPWERQam9oN0JYTksxenQ1L2JWbVdWOC9vYXJQWjB0bDIyRER3bFRNdXlFVVR6MGpTMVc3enhuVVA5RGorL01uek03NTJaSkxrVjlzZVArUjdOTHA3SUhpRUNzRVJ4ZHFjTm1weStmV3FmVnNQR1RPbVd4dlRwZ0cySCsydmp5MjdNVW15cFhuUFVjZStlc1pGdVdyYWM1SWtyLzNscDQ3cnZMbzdjL1NwdVc3K3kzdDhqZy92WEpXUEwvdUJNQkFBQUo3RkJJSUFBRERNdkdMYWN6TzJabVQ1OVIxYmxoM3p0ZXE3VlFnZUtmRHFIZ2hlKyt2UGwwT2pnOWYrNno3dWZ6NzZIM2w4ejRZa3lZeVJFL09GQzk5MlRITXM1RGRCWStzSkNqUldOMnpMdnp4MVd5NmZjblkrL2ZpUEJqVU1UTktqWmVPQnFzckxKcy9QcFAwVlpmZHVYNWxkclExOXZ0Ni9yN29yZjNmZW01TWtyNXB4WVg2ODRhSHNiV3ZxTVdaTjQvWXNHRHM5bmFWU0h0cjVkRzdidENUMzczZ3FIYVhPY2lCNE9CZE5QQ04vTlBlSzhyei80WW1mcEszYnVvcUZGUEs2V1plVVg5KzY2YkZEcmpHcTJEM0U2ejBRbkQ5bVdncjdheVIzdFRaa1RlTzJROGFNcS8zTmQzOXZXM092MXpvZTd0Mis4b1RlcnovcWl6WDV2ZE5lbUZkT3Y2QkhwZTZ0bXhibm4xZmUydXMvR3FoSzMwTjhBQUJnK0JJSUFnREFNREt1Wm1UZXVIOGR0eVRaMkxRcmp4eTBYbHQvZEs4UVBGSlEwejNvYTJ6dmZkekk0bThxd1Fhcm5XTjF0M3UzZEo2NEZwRS8zN1E0dDIxYTBtdlY1RUJNMzcrMllwTHMyeDlxL2M3MDg4djdidDd3Y0wrdXQyVDMyaXpadlRhTHhzM0tpR0p0WGpQejRuejltVHQ3akhsd3gxTjVjTWRUK2NYbXBkblJ1cTlQMXoxcjdQVDgxWUpYbGdPbWI2KzVPeXYyOW13SGVzWFVoWmt6YWtxU3JtckYxUTJIaG5pait0Z3k5Snh4TTh2YmkzdHBzM2xLM2RqeWRsL2Z4N0g0dzdtL2xXdG05aDZVOXNmQndYbC9IYTNDY1A2WWFYbnYyYS9LbEc2ZlRVZXBNMTk5K283Y3RPR2hJNTQ3c2E2clF2VjRmTThCQUlDVGgwQVFBQUNHa1hmTWUybEdkMnVaK0o5cjdoN1FmOGdmMVMzQU8xSWdlS0JOWTNOSDJ4SHZOM2IvR25OSjBuaUVkbzR2bWJyb3FITmJ2R3ROdHJic1NXMVZzYnl2cFErVmVwZE1PalB2UCtjMVJ4M1gzWXdSRS9zYzJ2UzMvV045c2FaSGhlRzBFUlB5MjkzZS85TU5XN0pnN0l3c0dEc2pTVmQxNHRKaldIUHVXNnQvbGV2UCs5MGt5ZFhUenM4UDF0MmZQZDJxQkwrNzl0NStYVy9odUpuNTY0V3ZMNGZHZDI5YmtlK3MrWFdQTVdOclJ1U3RjMStVSkNrbCtXWXZheTJPNmVQM1l0RzRXZVh0eGJ2V0hIYk1yRzZ0TUxlMEhMMTFaMS9WVkJWUFNFdmE0MkZEMDg2dW9INy9yL1BXbGozNTFQSWZIUkxlSG16aHVKbXBxK3I2K1I2dVZTd0FBRkE1QklJQUFEQk12SDdXSmJsMDByenk2eWYyYk1oL0RhQmRhSkllYThvMUh5RVFuTHkvOHVoSVlVNlNUS29iWGQ3ZTI5NTdPOGQzelgvNVVlZjJzV1UzWm12TG5oNXRUWSswL3R6SjZpMXpYNXpMSnMzTHJyYkdGQXRWbVQ1aVFya0Y2dGFXUFZtOGEwMCtzUEMxNWZFL1d2L2dNZDFuNmU1MVdieHJUYzRkUHp2MXhacGNNK09pZkgzVkw0OTUzbjh3NS9KeUdMaHk3Nlo4ZnNWUERvbUMzM0htUzh2dGEzKzE5ZkU4MlVzQTFUM0U3cTNDdExhcU92UEhUaXUvN2kwUVhEQm1lbmw3N1dHcUVZL1ZQMS84SjdsenkvTDhZdk9TckduY2xydTJQbjdZbHFXOUdWMWRuemZPdnJUSGV6MmM1WHZXNStlYkZnOTB1ajNzYTIvTzlVdHZ5R2N2ZUd2dTI3NHlYMzdxRnoxK1YrYU1tcExPVWlrNzJ4clMzTkdhWXFFcVo0Mlpuai9idnpabmtxeHVPSFM5UmdBQW9ISUlCQUVBWUJoNDJhbm41ZG81bDVkZk4zZTA1Zk1yZmpyZ0puL2RXemtlcVVKb2N0MllKTW4ybHIxSHZONnA5ZU9USksyZDdVZHNEZGtmOVZXL2FXdmFsMnR1YU5xWjc2MjdiMUR1UFJqdTM3NHlyNWoyM0l5dkhkVmpmMnRuZS83aGlaL2t0RkZUY3NHRXVVbTZXbUFPSk9UOTlwcGY1OXp4czVNa1YwKy9JRGV1ZitDUXRRVDc2dVBMZm5TNFNuQUFBQ0FBU1VSQlZKQlBQUGNQc3ErOUpSOWU4dDFEMWxGODlZd0xjOW5rK1VtNkFxa3ZQL1dMWHE4MXBxWmJJTmhMcUx4ZzdQUlVGN3FxUWJlMTdNMm01bDJIakJsYk15Sm5qZTBLQkR0THBUeTFiM1AvM2xRdmlvV3FUS2dkbFd0bVhwUTVvNmJrYjVkOEp5djNiY3JLZlp2NmRQNEZFK2JtRCthOHNCd0dQckRqcVRSM3RPV0ZVeFlrU2I3NjlPMTV5OXdYcDFpb3l0bGpaNlMxc3oxZmV2Sm4yZEs4ZTFEbW4zUjladGM5OEpYc2Jtczg1TmpMVGowdnIraldrdlp3QnZxUEN3QUFnSk9iUUJBQUFFNXlyNWw1Y2Q0Njk4WGwxNlVrWDN6eWxxeHYyakhnYTU4MmNrcDVlOThSS3ZwT3FlK3FFTngwbEFCajVzaXVkbzViajlMS3NUOXRON3VIbG52Ymp4NXVyVzNjZnNqNmVVTnArWjcxMmRHNkw2T3I2MU5Jc3JPMUlVdDJyODMzMXQ2WDlVMDc4cUZGcnkrUC9mSDZoOUplT3ZhMmxVdDNyODNTM2V1eWNOek0xQmRyOHVvWkYrYmZWOTExVE5mYTNkYVk2NWQrTHp0Ykd3NzVibHc4OFl5OGRlNXZsVi8vMDhwYnMrc3dRZFFCNDJ0K3MwNWRieFdDNSs4UFJaT3VOUkVQNTNlbVgxQ3VybnhpNzRZanRybnRqKzZWc2p2YStyNHU0ZWpxK2x3NzUvSmNOZTA1U2JyZTN6ZFgveXJmWFhOUC92VE1sNWJIL1hEOWczbDYzNWE4Nyt4WFpXek55RHhuL0duNTNBVi9tRyt1dmlzLzJmaklvTFVxUFZ3WW1IUzFwVDJTQjNZOGxaOXZXaklvY3dBQUFFNU9Ba0VBQURoSlZSZUsrZE16Znp1L2ZlcTVQZmIvMnpQL2xidTJQajdnNjlkV1ZlZWNjVFBLcnpjZklldzdjM1JYSzhkTlRZZFdiWFUzZjB6WHVBMU5Pd2M4dndNT1ZDY215ZTdXM2tPbmsxVnpSMXYrMzN2LzZiREhGbzJiVlE3QzlyVTM1NWFOand6NGZ0OVo4K3NzUFBlTlNib0N0QitzZStDSVllK1JyRzNjZnNpK2M4ZlB6bCtkL2NwVUZRcEprcDlzZURpLzJ2cEVyOWVZVkRlbXZMYmtqcFo5dmE1QmVjSEVib0hncmtNRHdjbDFZM0xOekl2S3IyL2ZQSGdCMW9SdTFaczdXbzRlQ05aVVZlZDNwcCtmTjh5NnRCeFk3MjVyelA5KzR1WThzblBWWWM5WnNudHQvdXJocitkOVo3ODY4OGRNUzMyeEpuOTAraFY1MVl5TDhwOXJmcDFmYkY2U2psTG5vTHlmZ3oyMWQzTldOV3hOVFZVeDFZVmlDa25hT2p1eXFYbFhmcjF0Ulc3ZnNuUkFhNUVDQUFBblA0RWdBQUNjaEdhTW1Kai90dUNWT1gzMEtUMzJmMzNWTDNQanV2c0g1UjV2bWZ1aTh2cHZTZkxrM3NPM1I1eGFQeTdqYTd2R3JUM0NtbXBqYTBaazlxaEpTWkkxZzdpMjIvejlhOGExZGJiM1dnRTFYRjB4ZFdGNSs0ZnJIK2gxamNSQ0N1WGc2V2l4emFPN1Z1Zkp2UnN6Yjh5MHJHbllsZ20xbzQ0NUVEelkrUlBtNVAzbnZDYTFWVjEvbFh4NDU2cDgrZW5iajNqT2xWTVhsYmRYOWJKTzNlUzZNWm05djdvMFNaYnM3cmwrNEtqcXV2ejF3dGVuYm4vNzJQVk5PL0tMelV1UDZUMGtYWjluZDVOcWZ4TTZINm02dGE2cUpyODE5Wnk4WWRhbDVhQzZsT1MyVFl2enRXZis2NmlmODdhV3ZYbi9JLytScTZlZm45K2Y4OEtNTE5abWN0Mll2SFBleS9MNldaZms1ZzBQNVk0dHk3Tm5rTC9uenpSc3lWOCs5TFZCdlNZQUFEQzhDQVFCQU9Ba1VrZ2hyNXB4UVg1L3pndkw0VWVTZEpRNjgwOHJiODNQTnkwKzR2bW5qNTZhRjB5ZW45MXRUZG5iM3BTRzlwWTBkYlNtdWFNdEhhV09WQmVLbVRGaVlxNll1ckM4MWx5UzdHbHJ6S083VmgvMm1ndkcvcWFLY05tZTllWHRBNkZRa25SMGR1YWlpV2VVZzVZVmV6ZjB1TWFJcXRyeSsraVBxZlhqeXUwWVYremRkTVF3YkZ6TnlQekYvRmYwNi9wRDdmTXJmcG83dHk3UHE2WmZtSnZXUDVUcVFqR2pxdXV5cDYycFI4WFdOVE12U2sxVjEvcDZEWDBJOTc3ODlPMHBGcXF5YlBlNlFadnJsVlBQelovTmUybTVaZWVLdlJ2enllVS96S2pxdXN3Yk15MDdXdlpsZDF0akd0cGIwdHJabm9sMW8zUDVsQVY1NCt4THk5ZTRkL3ZLdzE3N29vbG5sTGUzdHV6cFVhMDZiY1Q0L1BlenI4bHBvN29DdzFKSytaZVZ0eDFUTlYxelIxdnFpeldaV0RzNnRWWFZhZTFzVDlJVmRCNXd1T3JXYVNNbTVPWFRucHNycHk3cTBjSjJiZVAyL09PVFA4dnlicjhYUjFOS0tUZHRlQ2gzYjNzaWJ6L2pKWG4rNUxPU2RIM1gvK2owSy9LV3VTL09mZHRYNXZiTlMvUFlyalZwNld3NzR2VW0xSXpLbjgrN3FzLzNCd0FBbnAwRWdnQUFjSktZTjJaYS91U01LM1BtbUZONzdOL2QxcGhQUC83akxONjFwcGN6dXl2bGRiTXU2ZmU5djdIcXJyVHREMGNPZHZtVUJVbTZXb3JXRklwWk1IWjZXanZiODhMOSs1TmtWMXREdWJWcFI2a3pxeHUyNVFWVHprcERlMHNLU1Y0MTQ4TDk0M3BXUGwwNDhmUk1yQjJWbHM3MnRIZDJwS1BVbWM1U0tYWEZtcHcyYW5LdW5uWis2b3Rkd2VoL2JUbHlSZGlJWW0yUGlydmg0dEdkcS9Qb3pxNHdkbFIxWGY3dnBlOU1LYVUwdExla3VhTXRJNnZyTXJKWVd4N2ZXeVZuZDAvczJYRFVNWDFWWFNqbWJhZi9WbDR4L2Z6eXZzZjNiTWpmTGZsdW1qcGFVMThjbGI5ZStMcWpYbWR6OCs3Y3NXWFpZWTlkT25sZWVmdkErb0ZWaFVKZWV1cDVlY3VjRi9WWTQrOWZWdDdXYTNoOU5Hc2F0NVhiZGY3OWMzNC9UKy9ibkpIVnRibHM4dndrU1h1cEl5djJiRXlTekI0NU9SZFBPaVBQbTNSbTVvMloxcU9tY0V2ejd0eXc5dDdjTm9BMm56dGJHL0xKNVQvSzJXTWZ5aHRuWDFwdUhWc3NWT1d5eWZOejJlVDVhUzkxNVBFOUcvTG96dFg1K2FiSERydE80OGpxdWtQYUNnTUFBQnhNSUFnQUFDZUJTWFZqY3YxNWIrNVJkWmNrUzNldnpXY2V2eWs3V28rK3JsblNWYkZVU3VtUWxvaTlLYVZyemJsYk56MTIyT1BqYWtibXVmdXJweDdadVNxbmpacWM5NS96bWg1alZqVnN6ZW1qcCticy9aV0V5M2F2eTdhV3Zmbk1CVy90RVdRbHllTzdlMVpTTFJnN1BXK1lkV21PWnRudWRRTnFFVGxjTkxTM1pFdno3cHhTUHk2anErc3p1cnEreC9IT1VpazNyTDMzaE01cHp1Z3BQUUtuZTdZL21jOCtmbE81dW01bmEwUDJ0VGNmTXRmdWRyWTI1R1BMYmp4czZEeTZ1ajZMeHMwcXYxNjZxNnVxOFc4WHZiRkhGV3RIcVROZmZ1b1grY2tBMWxuODZjWkh5dXRjbmo3NmxFTmE4djVpODlLMGRMYmxqMDYvSXEvZUgySjN0Nmw1VjI1WWUyOXUzN3gwME5iN1c3NW5mVDZ5NUliTUhYVkszakQ3a2x3MmVYNzU5N2U2VU15aWNiTnlhdjM0L0dqOWc0TnlQd0FBNE5sSklBZ0FBQ2VCN1MxNzh5OVAzVlp1L2RmVzJaNXZyTG9yUDFyL1lJL1drVWZUMXRtUmRZMDdjbXI5K0ZSWEZYdU5CYmUzN00xanU5Zms1dlVQWitXKzNpdk8yanJiczJMdnhwdzlka2J1MkxJMG03cTFja3lTMXM3Mi9Oc3pkMlpqMDg2czJMc3g4OGRNeSsxYnVzS1M1YnZYNWNLSnA1Zkg3bWxyekgrdStYV1A4NS9hdS9tbzcrZTJ6VjNyc3gwdGdOblV2Q3QvZHYrL0huSE1ZUHIrNWU4OUx0ZGQxYkExVStySDlnaDFXenJic21MUHhueG43VDFadXIrQzdrUlp1WGRUL3ZjVE4rZTlaNzhxMzFselQ3NjErdTVEdnBQMzczZ3FwNCthbXRxcVlvcUZxbFFWcXRKZTZzajJscjE1Wk9mcS9IVGpJNzJ1cnpldVptU1c3RnFiaGVObnBycFFMTCsvYjZ6NlpUNzZuTjlOZGFHWXJTMTc4cmtuZmpMZzkzNzc1cVVaWFYyZjM1bCtRVTdwOWhsdmI5MlhYMjlka1g5Zi9jc2t5YmZYM0oxTEpwMlpxZlhqMGw3cXlQM2JuOG92TmkvTlF6dWZUbWVwNzcrUC9mRk13NVo4Y3ZtUE1ybHVUQzZmY25ZdVAyVkI1bzdxQ2l5Lyt2UWR2YllPWGQrMEk5Yzk4SlhqTXFmRE9WN2Zld0FBNFBnU0NBSUF3RW5pNTVzV1ovNllhWmxjTnpiL1orWFBzNmw1MXpGZDV5OGUvR3A1dTdwUVRIVlZWWXFGcWhSU1NLRlFTR043UzUrcm14bzdXdk8zaTcrVHQ4NTljUjdmMzRieUkwdHV5SWhpVGRwTEhYbHk3NmJzYkcxSWt2ejFZOS9LdFhOZWxGOXVlVHhKMXpwMlAxai9RRHBLbldudWFNM3FobTJIM1BlUlhhdnlvY1gvbWVwQ01WV0ZRb3FGUWdvcHBMTlV5cDcycHF6YXQvV29hNmdObFFQQjBPRSt5L3UzUDVXbmFvOGNkdmJtNzVmZFdONCtFRmoxSnhRK0h1N2V0aUovL3NCWHN2RXc2K3NseVQ4ODhaTmp2dmI2cGgzNTJ5WGZTWDJ4Sm92R3pTNS83MWZzM1ppdlAzTm54dFNNeUhmWDNOdm43OEZyZi9tcEl4Ny8wZm9IajFwdDE5amVrdi85eEUwNWZmVFUzTGxsZWE5aDV2R3dyV1Z2dnIvdXZueC8zWDJaTVhKaXpoczNPM2R2ZStLRTNSOEFBS2hNaFZMcE9QM3pSZ0FBZUJZNFd2alFYMVdGd25HclFLcFV4VUpWa3E3UXpHZkhzOFdvL2VzcWRwWkthZXBvUFdIM3JkbmYxcmhVS3FXOTFER28xMVo5Q0FBQS9WTW9GUHEyWGtoVUNBSUF3RWxGb05WL2c3V1dHd3duRGUwdFEzTGZ3NjBEQ1FBQW5QeXFobm9DQUFBQUFBQUF3UEVqRUFRQUFBQUFBSUFLSmhBRUFBQUFBQUNBQ2lZUUJBQUFBQUFBZ0FvbUVBUUFBQUFBQUlBS0poQUVBQUFBQUFDQUNpWVFCQUFBQUFBQWdBb21FQVFBQUFBQUFJQUtKaEFFQUFBQUFBQ0FDaVlRQkFBQUFBQUFnQW9tRUFRQUFBQUFBSUFLSmhBRUFBQUFBQUNBQ2lZUUJBQUFBQUFBZ0FvbUVBUUFBQUFBQUlBS0poQUVBQUFBQUFDQUNpWVFCQUFBQUFBQWdBb21FQVFBQUFBQUFJQUtKaEFFQUFBQUFBQ0FDaVlRQkFBQUFBQUFnQW9tRUFRQUFBQUFBSUFLSmhBRUFBQUFBQUNBQ2lZUUJBQUFBQUFBZ0FvbUVBUUFnQUdvTDlZTTlSUUFoajEvbGdJQXdQRWxFQVFBZ0FFNHRYNzhVRThCWU5qelp5a0FBQnhmQWtFQUFCaUE1MDA2YzZpbkFERHMrYk1VQUFDT0w0RWdBQUFNd0RVekw4NlV1ckZEUFEyQVlXdEszZGk4WnViRlF6ME5BQUNvYUFKQkFBQVlnSkhGMnZ6NS9LdUdlaG9BdzlaMTgxK2VFY1hhb1o0R0FBQlV0RUtwVkNvTjlTUUFBR0M0ZTNUWDZueHh4UzNaMnJKbnFLY0NNQ3hNcVJ1YjYrYS9QT2VObnozVVV3RUFnR0dwVUNnVStqeFdJQWdBQUlPanNhTTFQMWgzZis3YnZqS2JtbmVsdWFOdHFLY0VjRktwTDliazFQcnhlZDZrTTNQTnpJc3pVbVVnQUFBY000RWdBQUFBWlE4Ly9IQW1UNTZjV2JObURmVlVBQUFBR0NUOUNRU3RJUWdBQUZEaFZxNWNtY2NlZTJ5b3B3RUFBTUFRRVFnQ0FBQUFBQUJBQlJNSUFnQUFBQUFBUUFVVENBSUFBQUFBQUVBRkV3Z0NBQUFBQUFCQUJSTUlBZ0FBQUFBQVFBVVRDQUlBQUFBQUFFQUZFd2dDQUFBQUFBQkFCUk1JQWdBQUFBQUFRQVVUQ0FJQUFBQUFBRUFGRXdnQ0FBQUFBQUJBQlJNSUFnQUFBQUFBUUFVVENBSUFBQUFBQUVBRkV3Z0NBQUFBQUFCQUJSTUlBZ0FBQUFBQVFBVVRDQUlBQUFBQUFFQUZFd2dDQUFBQUFBQkFCUk1JQWdBQUFBQUFRQVVUQ0FJQUFBQUFBRUFGRXdnQ0FBQUFBQUJBQlJNSUFnQUFBQUFBUUFVVENBSUFBQUFBQUVBRkV3Z0NBQUFBQUFCQUJSTUlBZ0FBQUFBQVFBVVRDQUlBQUFBQUFFQUZFd2dDQUFBQUFBQkFCUk1JQWdBQUFBQUFRQVVUQ0FJQUFBQUFBRUFGRXdnQ0FBQUFBQUJBQlJNSUFnQUFBQUFBUUFVVENBSUFBQUFBQUVBRkV3Z0NBQUFBQUFCQUJSTUlBZ0FBQUFBQVFBVVRDQUlBQUFBQUFFQUZFd2dDQUFBQUFBQkFCUk1JQWdBQUFBQUFRQVVUQ0FJQUFBQUFBRUFGRXdnQ0FBQUFBQUJBQlJNSUFnQUFBQUFBUUFVVENBSUFBQUFBQUVBRkV3Z0NBQUFBQUFCQUJSTUlBZ0FBQUFBQVFBVXJsRXFsMGxCUEF1RFphT3ZXcmRteVpjdFFUd01BZUJaWXRteFprbVRLbENsRFBCTTRNWHpYQVlEamJlSENoVU05QlVpaFVDajBkV3oxOFp3SUFMM2JzbVZMK1QvT0FRQ2NDRnUzYmgzcUtjQUo0YnNPQUJ4dkFrR0dHNEVnd0JCNzR4dmZPTlJUQUFDQWlyQjA2ZElzVzdiTU16WUFjTndjZU42QTRjWWFnZ0FBQUFBQUFGREJCSUlBQUFBQUFBQlF3UVNDQUFBQUFBQUFVTUVFZ2dBQUFBQUFBRkRCQklJQUFBQUFBQUJRd1FTQ0FBQUFBQUFBVU1FRWdnQUFBQUFBQUZEQkJJSUFBQUFBQUFCUXdRU0NBQUFBQUFBQVVNRUVnZ0FBQUFBQUFGREJCSUlBQUFBQUFBQlF3UVNDQUFBQUFBQUFVTUVFZ2dBQUFBQUFBRkRCQklJQUFBQUFBQUJRd1FTQ0FBQUFBQUFBVU1FRWdnQUFBQUFBQUZEQkJJSUFBQUFBQUFCUXdRU0NBQUFBQUFBQVVNRUVnZ0FBQUFBQUFGREJCSUlBQUFBQUFBQlF3UVNDQUFBQUFBQUFVTUVFZ2dBQUFBQUFBRkRCQklJQUFBQUFBQUJRd1FTQ0FBQUFBQUFBVU1FRWdnQUFBQUFBQUZEQkJJSUFBQUFBQUFCUXdRU0NBQUFBQUFBQVVNRUVnZ0FBQUFBQUFGREJCSUlBQUFBQUFBQlF3UVNDQUFBQUFBQUFVTUVFZ2dBQUFBQUFBRkRCQklJQUFBQUFBQUJRd1FTQ0FFTmsxS2hSbVRKbHlsQlBBd0FBS29abmJBRGdlUE84d1hCVktKVktwYUdlQlBEczFON2VudFdyVjJmcjFxMXBhbXBLUjBmSFVFK0pFNkJZTEdiRWlCR1pNbVZLVGp2dHRGUlhWdy8xbEFBQUtvWm43R2NuejlnQW5FaWVONTZkUEcrY25BcUZRcUhQWXdXQ3dGRFlzV05IbGkxYmxrbVRKbVg2OU9rWlBYcDBpc1hpVUUrTEU2Q2pveVA3OXUzTGhnMGJzbjM3OXB4enpqbVpPSEhpVUU4TEFHRFk4NHo5N09VWkc0QVR4ZlBHczVmbmpaT1RRQkE0cWUzWXNTTkxseTdOb2tXTE1tSENoS0dlRGtObzU4NmRXYkprU1JZdVhPZ0JBZ0JnQUR4amM0Qm5iQUNPRjg4YkhPQjU0K1RSbjBEUUdvTEFDZFhlM3A1bHk1WjVjQ0JKTW1IQ2hDeGF0Q2pMbGkxTGUzdjdVRThIQUdCWThveE5kNTZ4QVRnZVBHL1FuZWVONFVrZ0NKeFFxMWV2enFSSmt6dzRVRFpod29STW1qUXBxMWV2SHVxcEFBQU1TNTZ4T1pobmJBQUdtK2NORHVaNVkvZ1JDQUluMU5hdFd6TjkrdlNobmdZbm1lblRwMmZidG0xRFBRMEFnR0hKTXphSDR4a2JnTUhrZVlQRDhid3h2QWdFZ1JPcXFha3BvMGVQSHVwcGNKSVpQWHAwR2hzYmgzb2FBQUREa21kc0RzY3pOZ0NEeWZNR2grTjVZM2dSQ0FJblZFZEhSNHJGNGxCUGc1Tk1zVmhNUjBmSFVFOERBR0JZOG96TjRYakdCbUF3ZWQ3Z2NEeHZEQzhDUVFBQUFBQUFBS2hnQWtFQUFBQUFBQUNvWUFKQkFBQUFBQUFBcUdBQ1FRQUFBQUFBQUtoZ0FrRUFBQUFBQUFDb1lBSkJBQUFBQUFBQXFHQUNRUUFBQUFBQUFLaGdBa0VBQUFBQUFBQ29ZQUpCQUFBQUFBQUFxR0FDUVFBQUFBQUFBS2hnQWtFQUFBQUFBQUNvWUFKQkFBQUFBQUFBcUdBQ1FRQUFBQUFBQUtoZ0FrRUFBQUFBQUFDb1lBSkJBQUFBQUFBQXFHQUNRUUFBQUFBQUFLaGdBa0VBQUFBQUFBQ29ZQUpCZ0g1YXNtUkpici85OXJTM3R4KzNlNnhhdFNyMzNIUFBjYmwyWTJOalB2LzV6NmVob2VHNFhCOEFBUHJxVTUvNlZONy8vdmRuK2ZMbFJ4ejN5VTkrTWgvOTZFY0g5QXp1R1JzQU9ONDhiM0F5RXdnQ0ZlZnFxNi9PMVZkZm5jMmJOL2ZZdjNIanh2S3hZOVhlM3A1UGYvclQrVi8vNjMvbGhodHVHT2hVRDJ2TGxpMTV4enZla1k5OTdHUFp2WHYzb0YvL24vN3BuL0xESC80d0gvakFCOUxVMURUbzF3Y0FnTDU0OU5GSGM4c3R0K1NKSjU3STVNbVRqemoyemp2dnpCMTMzSkhPenM1RGpuVjBkT1NtbTI3Szl1M2JlejNmTXpZQWNMeDUzdUJrVnozVUV3QVliRzF0YllmZFh5cVZlajNXVi8veEgvK1JkZXZXWmZiczJYbmQ2MTQzb0d2MTVwUlRUc2xWVjEyVm0yKytPZC84NWpmempuZThvOWV4TDMzcFM0OTZ2YTk5N1d1WlBuMTYrZlhiMy83MkxGbXlKTXVXTGN1SFAvemhYSC85OWFtdXJzNkhQL3poUFBiWVkvMmU3N2UrOWEzVTFOVDArendBQUU0ZWIzdmIyL28wYnR5NGNmbnNaei9iNS9FVEpreklwei85NlVQMk56YzM1ek9mK1V5UzVMcnJyc3VVS1ZPU0pJODg4a2pPT2VlYzFOYldIdlhhcFZJcHQ5OStlNzcydGE5bHc0WU51ZXl5eS9LUmozemtzR005WXdQQXllK2VlKzdKQnovNHdXTSsvNmMvL1dtS3hXTDU5ZHExYS92OHpISTBYL25LVnpKcjFxd2pqdkc4d2NsT0lBalFSdzgvL0hDKzhZMXZKRW5XckZselRKV0dILy80eDNQQkJSY2NkZHkxMTE2YjIyNjdMZnYyN1R2cTJFS2hrRk5PT2VXUS9idDM3MDV6Yy9NaCs4ZU9IWnVQZmV4amVkZTczcFVISDN3d1gvemlGL1B1ZDc4N0RRME4yYk5uVDkvZVNEZWxVcW5mNXdBQWNISlp1M1p0bjhZZGVEN3Q2L2plL3ZYNlAvN2pQMmJEaGcyNTRvb3JjdVdWVnlaSmZ2empIK2R6bi90Y1h2YXlsK1Y5NzN0ZnI5ZHNhMnZMYmJmZGxodHV1Q0dyVnExS2treWJOaTJYWEhKSlNxVlNDb1hDWWMvempBMEFRK2N6bi9sTWxpeFpjc1F4NzM3M3V3OGJ1alUyTm1iNzl1MHBGb3M5QXJLRDlmWU1rQ1JUcDA3dCsyUzdPYmdEMmRGNDN1QmtKaEFFNklOTm16YmxveC85YVBuL0tLZE1tWkw2K3ZvK25idHo1ODd5UTBCVjFhR2Rtby8wTDRKdXVlV1czSExMTFlmc2YvT2IzNXkzdi8zdFNaS1JJMGVXZzhvRDJ0cmE4cGEzdkNVMU5UV0hiYjkweWltbjVQcnJyODluUC92WnZPbE5iMHFTZk9JVG4ralQrK25MdkFFQUdGNXV2ZlhXWEh2dHRkbThlWE51dmZYV0hzZDYyejk1OHVSODg1dmY3UFdhdlQwdjNucnJyYm41NXBzemE5YXN2T2M5N3ludmYrRUxYNWl2ZnZXcitkblAvbi8yN2p3cXF2ci80L2hyV0FRUkJSVlFVY3g5elNXelVzc3N0elNYSWkwenJiNHVhWnBtK2RVeXQ2OUZpcHBMVm02VmErNVphbXJrbHVhdWxibUErNVlMTGl5S0lpZ0M4L3VETS9OallBWUdCSkh4K1RqSGMyVHU5cG1aejl6N3Z2ZjlXZGFyVXFWS0Nnd01UTGZ0Z2dVTEZCSVNvdXZYcjB1U0FnSUMxTGx6WnpWdDJ0U2lSd0F4TmdBQUQ1YUlpSWhNR3hUVnFWTkhzMmZQVHZmNndvVUxOWGZ1WE5XdFcxZGp4NDdOMXZIVFh0ZnRsZEcxbVhnRCtRMEpRUURJUkVSRWhBWU5HcVNZbUJpVktWTkdGeTVjVU5HaVJUVnUzRGg1ZW5wbXVPM09uVHMxYnR3NFNWS3paczFVcDA2ZGRPdGtOdHlBTmQ3ZTNoa3UvL1hYWHhVWkdhbFhYMzNWWXJpbDRjT0hTNUpHalJxbHlwVXJhK3JVcVJtMm5nSUFBQUJ5MHBZdFd6Ung0a1FWTEZoUW8wYU5rb2VIaDNtWnQ3ZTMrdmJ0cTdGangycm16Sm1xWExteUhuMzBVWXZ0VFFuSXVuWHJLakF3VUEwYk5wVEJZTkQ1OCtkMS9mcDFQZnJvb3pJWURNVFlBQUE4WUlLRGd5MytidEdpaFp5Y25Ld216ZEk2ZE9pUUpPbXh4eDdMbGJKbEYvRUc4aHNTZ2dEeXBiVnIxMnIxNnRYNjRvc3ZWTGh3NFh2ZVgweE1qQllzV0tBMmJkcW9YTGx5NXRldlhyMnFqei8rV0ZldVhOSGpqeit1b0tBZ2ZmdnR0MXE1Y3FYZWYvOTlmZnJwcDFZdi92SHg4ZnIyMjIrMVpzMGFTVkpnWUtEZWZmZGRxeGZxMmJObkt5NHVUc3VXTFZQNTh1WFZwRW1UZE9zc1g3NWNKMCtlVktkT25WUytmUGtNMzh2ZHUzZTFaTWtTT1RzN3AydFZ2V2ZQSGtsU2NuS3lwSXlIVWdBQUFBQnkwb0VEQnpSNjlHaEowaU9QUEtLZmYvNVpOMi9lMUkwYk4zVGp4ZzFkdjM3ZFBOeFZVbEtTZ29PRE5YUG1USXRHZUMrKytLSUNBd010WW5aSk9uTGtpTDc0NGd1MWFkTkdIM3p3QVRFMkFBQU9Jams1V1VlT0hKRWt1NmJodVorSU41RGZrQkFFa0M5dDJiSkZwMDZkMHZyMTY5V2hRNGQ3M3QvdnYvK3VsU3RYNnErLy90S2NPWE1rU2NlUEg5ZUlFU01VSFIydHh4OS9YSjkrK3FsY1hWMzEzbnZ2eWMzTlRVdVhMbFdmUG4zMG4vLzhSNEdCZ1hKMmRsWnljckkyYnR5b1diTm1LVG82V3A2ZW51clhyNTk1WGhSYmJ0eTRvUlVyVmlnNU9Wbmx5NWRYMmJKbExaWXRXTEJBY1hGeGF0MjZkYWJ2WmUzYXRZcU1qRlRMbGkzbDYrdDdieDhNQUFBQUhqcmR1M2UzK0RzeU1qSkg5bHV0V2pWNWVIZ29MaTVPUjQ4ZTFkR2pSODNMUER3ODVPM3RyUklsU3NqTHkwdi8vUE9Qcmw2OXFzbVRKMnZFaUJIbTlkNTc3ejJMMXZJbTE2NWRreVFWS2xUSS9Cb3hOZ0FBK2M4TEw3eGdUbnFsMWJkdlg2dXYyOXZUTURjUWJ5QS9JU0VJSUY5cTFhcVY5dS9mcjdWcjErWklRdEEwSDhvTEw3d2dLYVcxemVUSmt4VWRIYTFXclZwcHdJQUJjbkg1LzFObXo1NDlWYkZpUlgzMTFWZWFPWE9tVnE5ZXJlYk5tMnZqeG8wS0R3K1h3V0JRa3laTjFLZFBIeFV2WGp6VDQ1Y3NXVkw5Ky9mWHVISGpGQndjcksrLy90cDh2Rm16WnVuV3JWdnEyTEdqMVNGSFU0dUxpOU9DQlF0a01CajArdXV2Wi9makFBQUF3RU1zcy9sOXNzdk56VTJEQnc5V2JHeXNpaFVycHFKRmk2cG8wYUx5OXZhMmlMVWxhZW5TcGZyKysrK1ZuSnlzdUxnNGN5djR1M2Z2V2swSVhyNThXWkpVcWxRcDgydkUyQUFBNUYvMkRzZHBiOXlTdHNGVFRpSGVRSDVDUWhCQXZ2VE1NOC9JdzhORDU4K2YxOEdEQjFXN2R1MXM3K3ZzMmJNNmNlS0VuSnljMUxKbFMwa3BMWXZHamgycjdkdTNxMDJiTmxhM2UrNjU1K1RpNHFLeFk4Y3FQRHhjOCtmUGx5UTVPenVyYjkrK2F0ZXVYWmE2NzVzU2lsSktDMmRmWDErRmhvWXFKQ1JFVmF0V1ZZOGVQVExkeDdKbHl4UVRFNk5telpwbGF4eHpBQUFBd05SWXpxUnIxNjY2Y3VWS2p1ejdtV2Vlc1d1OURoMDZxRzdkdXFwYXRhb2txVml4WXJwNDhhTFdyRm1qMXExYnk4bkpTWkprTkJwMTZ0UXBiZDI2VlZMS1VLU3BFV01EQUpBL3paNDkyNjcxV3JSb1lkZDZ1ZFhnU1NMZVFQNUJRaEJBdnVUbTVxYm5uMzllYTlldTFabzFhKzRwSVdpNllEZG8wRURGaWhVenYrN2w1WlV1R1JnYkc2c0RCdzdvNzcvLzFxNWR1OHpESnhVdVhGaVBQdnFvOXUzYnB6dDM3dWpycjcvVy9QbnpWYnQyYlZXdFdsVlZxbFJSbVRKbDVPUGpZNUVrWExwMHFjV1FCbmZ2M3BXcnE2cysvdmhqU1NsQmhORm9WRVJFaEhyMTZtVlJsclNCVVdKaW9uNzU1UmRKS1E5R2twT1R6UTlLQUFBQWdBZUZ2US91VWljbW4zMzJXUzFldkZqZmYvKzl2di8rZTZ2ckJ3UUVxR2JObXNUWUFBQTRvSVVMRnlvcEtVbHZ2ZlZXdHJaUDIrREpYcmJpRnVJTjVFY2tCQUhrVzYxYXRkTGF0V3UxZmZ0MnhjYkd5dFBUTTh2N1NFcEswcVpObXlSSmJkdTJ0VmdXSHgrdmMrZk82ZlRwMCtZNVRzNmVQV3NleDl6TnpVME5HelpVczJiTjFLaFJJN202dXVyV3JWdmF0R21UdG16Wm9yQ3dNRzNidGszYnRtMHo3OVBOelUxK2ZuNHFXclNvYXRldXJkdTNiOXZWUWlrNk9sclIwZEVacnVQaTRxTFJvMGRyMUtoUit2MzMzM1gzN2wyTkdER0NTWVlCQUFEd1FLcFpzNmJWMThQQ3d0Szk5dFpiYjZsZ3dZTDY4ODgvZGYzNmRZdGxoUXNYVnRXcVZkV3BVeWM1T1RucCt2WHJ4TmdBQURpWWhRc1g2dTdkdTlsT0NPWTA0ZzNrUnlRRUFlUmIxYXBWVStuU3BYWHg0a1Z0MmJJbFhVTFBIdHUzYjFka1pLUktsaXlwK3ZYcm0xOWZzR0NCNXMrZkw2UFJhTEYrMmJKbFZidDJiVDN4eEJONi9QSEhOWEhpUlAzeXl5K3FYTG15L1AzOVZhaFFJYlZ2MzE3dDI3ZlhqUnMzOU5kZmYrblFvVU02ZlBpd3pwdzVvenQzN3VqOCtmTzZlUEdpM25ubkhWV3JWazI5ZS9lKzU4L0NwSHIxNnZyeXl5ODFZTUFBYmR1MlRZc1dMVktYTGwxeWJQOEFBQUNBeWJWcjE3STlINCtUazVPKy9QSkxxOHRlZU9FRmN5TThrNk5IajZwMjdkcnEzTGx6cHZ2dTNiczNNVFlBQU1oVnhCdklqMGdJQXNqWFRFTUhiZHk0TVZzSndSVXJWa2lTWG5ycEpZdFdOeSsvL0xKKy8vMTNsU3haVXBVcVZWTFZxbFZWczJaTmVYdDdXMnkvWjg4ZXhjWEY1MGVna2dBQUlBQkpSRUZVcVZDaFF1bjJYYVJJRVRWdDJsUk5temFWSkhNeThOeTVjM0p5Y2xLMWF0V3lYRjU3bENwVlNwOS8vcm42OSsrdkgzNzRRYzgvLzd6OC9mMXo1VmdBQUFCd1BQWU82Wm1VbEpTcjgvR2s5dUdISDhyVjFWVy8vdnFyMWVWWHIxN1ZnUU1IN0M1N1ZoRmpBd0NBM0VhOGdkeEdRaEJBdnZiY2M4OXA4ZUxGQ2dzTFUzaDRlSll1a2lkT25GQllXSmpjM2QzVnFsVXJpMldlbnA2WlRsNGNHeHVydUxnNHVidTd5OHZMSzlQanVibTVxVktsU3FwVXFaTGRaY3l1S2xXcTZNVVhYOVNhTld2MDY2Ky9xbWZQbnJsK1RBQUFBRGlHZ0lBQWk3L0R3OE9WbEpTVWJqMGZIeDh0WHJ6WTVuNHlTczRsSnlmblNQSXVJaUpDaXhZdDBtKy8vYWFrcENUNSt2cXFidDI2OTd4ZmE0aXhBUURJTzBhajhhR1lWNDk0QTdtSmhDQ0FmSzFDaFFvS0NBalErZlBudFdIREJyMzk5dHQyYjd0eTVVcEpVc3VXTFczT1B6aG56aHd0V3JRb3cvM2N2bjNiN29jWml4Y3ZsbytQVDdyWHUzYnRxaXRYcnRpMUQzc25RVzdhdEtuV3JGbWovZnYzMjdVK0FBQUFJQ2xkd3pocnNXcXpaczFVdUhEaERQZVQwVG9HZzhIbThKK0xGeTlPTjNSL1dtZk9uTkdxVmF1MGZ2MTYzYjE3VndhRFFVMmFORkd4WXNVeUxMY3R4TmdBQUR5NEVoSVNsSmlZcUNKRmltUjdIN2sxaWdEeEJ2SVRFb0lBOHIwbVRacm94eDkvbEl1TC9hZTBwS1FrSFR4NFVFNU9UdXJZc2FQTjlieTl2ZE8xa0RhSmlZblJqUnMzNU9ucHFhSkZpMlo0dkFzWExzaG9OTnBNUEpyWU9wWmt1MlcyTFdYTGxwVWtYYjU4MmU1dEFBQUFBSHNNR1RKRVVzcW9HV2xqM01URVJFVkVSSmpYc2NaZ01LaGJ0MjVXbHkxWnNzUnFRdEJvTkdyejVzMWF2WHExRGgwNkpFbHlkblpXeTVZdDFibHpaNVVwVThicS9vaXhBUURJMzZLam95VXAwOFpJR2Nrb0hzaUl2Y09qRTI4Z1B5QWhDQ0RmZSttbGx4UVlHSmlsVmtMT3pzNmFQWHUyRGg0OHFGS2xTdGxjTHpBd1VJR0JnVmFYRFJreVJILy8vYmY2OU9tamxpMWIydHlIMFdqVUN5KzhJQmNYRjdtN3UyZFlyb3lHS2UzY3ViTWlJeU16M0Q2MTI3ZHZTOUpETVp3Q0FBQUFjdCtTSlV0MDhPQkJmZmJaWjNKeGNWRkNRb0o2OWVxbFNwVXFhZURBZ2ZMMjl0YUZDeGMwY3VSSUdZMUdmZmZkZDFscXRKZVp4TVJFalJrelJsSkt3NzFXclZxcGJkdTJLbEdpUkliYkVXTURBUERnU2t4TTFMRmp4M1Rnd0FHYkRlbFBuandwU1NwWHJseTJqNVBaMUVDMjJOdXprSGdEK1FFSlFRRDVucmUzZDdhMmMzVjExZU9QUDU2dGJZOGRPNlo5Ky9iSnpjMU5EUnMyekhEZCtQaDR1M29INXJRdFc3WklrczJXMGdBQUFJQTFjWEZ4T25Ma2lBNGZQcXl3c0REekE2eFpzMlpackxkeTVVcEZSRVRJeWNuSkhPdjYrdm9xSVNGQlY2NWMwWklsUzlTMWExZXJ4OGp1SElLMWF0VlN1M2J0MUxoeFk0dGs0N0ZqeDdSejUwNDFiOTQ4MnowQTdFR01EUURBdlltUGo5ZlJvMGNscGNRREw3LzhzdTdjdVNOSmF0eTRzZFZ0dG0vZkxrbXFVNmZPL1Nsa0hpUGVRRzRoSVFnQVdSUWZINjhKRXliSWFEU3FYYnQybVE1WGNPM2FOVW1TbDVkWHJwVnAwNlpOMnJadG00b1ZLeVkzTnpkZHZueFpPM2Jza0NROTk5eHp1WFpjQUFBQTVIOXhjWEhhdFd1WGJ0MjZKVWw2K2VXWHJRN1oyYkZqUjFXdlhsM096czZLalkzVjRzV0xKVW5kdTNjM0orZmMzTnpVcDA4ZmpSbzFTa3VXTEZHelpzMnNqc2lSblRrRVhWMWROV25TSkt2YlhMNThXWXNXTGRMNTgrYzFjdVJJKzk1NEpvaXhBUURJT1Y5KythV09IRG1pczJmUEtqazUyZno2M2J0M1ZibHlaZFdwVTBjTkd6WTBYMnROTGx5NG9ELysrRU5TeWh4OGxTcFZVcTFhdGU1cjJYTVQ4UWJ1SnhLQ0FKQUY4Zkh4R2pseXBNNmVQU3QvZjMrOS9mYmJtVzRURlJVbFNabk9NM2d2WEYxZDB3Vk1rdFNvVVNPMWFkTW0xNDRMQUFDQS9PL0tsU3NhTzNhcytXODNOemZWckZsVHRXdlhWcDA2ZFRSNjlHaEZSRVNvZCsvZTVuV1dMRm1pMk5oWVZhdFdUYzgvLzd6Ri9wNSsrbWs5OGNRVCt2UFBQelZ0MmpRRkJRV2xPMloyNWhETVNFeE1qQ1RKeDhjblM5dGxoQmdiQUlDY2MrellNWjArZlZvR2cwR1ZLMWRXM2JwMVZidDJiZFd1WFZzZUhoN205VWFNR0dGT0dNYkd4aW9vS0VpSmlZbnk5UFRVaVJNbk5IRGdRRDM3N0xQcTJiT25TcFVxcFJFalJ1VHJvVFdKTjNBL2tSQUVBRHVkUG4xYW8wZVAxcmx6NStUbDVhV2dvS0JNNXdTVVVnSWVTUm5PVldqU3ZYdDNtOHRNUFEydGVmVFJSL1gyMjIvcjVzMmI1dUZKSDMzMFVkV3JWeS9UWTJhSHFmVzRrNU5UanM0TEF3QUFnUHV2Yk5teXFsZXZubXJWcXFYSEhudE1WYXRXdFlqeDBqNWtPM1hxbEpZdlh5NkR3YUErZmZySVlEQ2syK2Q3Nzcybm5qMTdhdmZ1M2RxL2Y3L3ExcTFyZDNtc0pRTU5Cb01TRXhPVm5KeHM5YUhmcFV1WEpGbVB1WW14QVFESWUyKy8vYmFTa3BKVXAwNmRES2ZWZWVhWlp5U2xYTnVEZ29KMCt2UnBsU2hSUWw5Ly9iWDI3ZHVuYjcvOVZsdTNidFd1WGJ2MHlpdXY2TTAzMzVTYm0xdW14N2MxakhsT0lkNUFmc0EzRGlCZmlZbUpVY2VPSGUxYU42TUxmV2J6bFd6WXNNSDgvOGpJU0MxZXZGaHIxcXhSY25LeS9QMzlGUlFVcExKbHk1clhpWXFLMHMyYk4xV2tTQkVWS2xSSWJtNXVTa3BLMHFGRGg3UjA2VkpKMG1PUFBaWnBtYytmUDUvcE90WVVLMVlzMXdLYjZPaG9GU2hRUU83dTduSnhjZEh0MjdlMVlNRUNTU2x6eE9UblZsZ0FBQUNRbkoyZE5XN2NPTHZXVFVwSzBvUUpFNVNVbEtTV0xWdXFSbzBhVnRjclhicTAyclJwbzFXclZtbm16Sm1hTm0yYTFjU2hsUEpneXNuSlNXNXVidHEvZjcrTVJxTUtGU3Brc1k2Zm41K3VYTG1pWmN1V3FWR2pSaGI3dW5yMXFqWnQyaVJKcWxLbFNycjlFMk1EQUpEM0dqUm9ZTmQ2aVltSldyMTZ0ZWJPbmF1NHVEajUrdnBxM0xoeEtscTBxSm8xYTZhR0RSdHEvdno1V3JseXBaWXVYYW8vL3ZoREgzendnUjUvL1BFTTkzdmx5cFdjZUJzMkVXOGdQeUFoQ0NCZmNYWjJWb2tTSlhMOU9FYWpVWC8rK2FjMmJ0eW9iZHUyS1RFeFVRYURRVzNhdE5FNzc3eVQ3Z0hGd1lNSE5XYk1HUFBmQm9OQkJvUEJQTVJCOWVyVmJVNk1uRnJxUkdSYW5UdDNWbVJrWkRiZlVmWjkvdm5uT25Ub2tLU1U5NVc2eFhiTGxpM3ZlM2tBQUFDUWQ1WXRXNmFUSjAvSzA5TlQ3N3p6VG9icnZ2bm1tOXF3WVlOT25qeXBEUnMyMkl3ZFY2MWFwVGx6NWxpOFZxZE9IWXUvMjdadHExbXpacG4vV1ZPelprMnJDVXBpYkFBQUhud3hNVEhhc0dHRFZxeFlvYXRYcjBxUzZ0ZXZyeUZEaHNqTHk4dThub2VIaDk1OTkxMjFiTmxTNDhhTjArblRwelZreUJBMWE5Wk03Ny8vdnNYd282bGxGQTlrSkxOT0JmYnNuM2dERHdvU2dnRHlGVTlQVDNOTGx0eGtOQnExZXZWcTdkNjlXd2FEUVU4Ly9iUzZkdTJxU3BVcVdWMi9VcVZLOHZYMVZVSkNndTdldmF1a3BDUVZLRkJBSlVxVTBGTlBQYVZYWDMwMTMzYkRyMXExcXNMQ3dwU2NuQ3lqMFNpRHdTQS9QejgxYTlaTWI3enhSbDRYRHdBQUFQZVJtNXViUER3ODFMdDNiM2w3ZTJlNHJwZVhsenAxNnFUbHk1ZG5PTlIrclZxMVZMbHlaZlBRVmVYTGwwODNWL2ZycjcrdWN1WEtLVFEwMUR6VWxZbTd1N3ZLbHkrdkprMmEyT3lGK0tBaHhnWUE0UC9GeGNXcFI0OGU1am1CL2YzOTFiTm56d3diMTFlb1VFRlRwMDdWM0xsenRXelpNcDA1YzhhdW9VTWZKc1FiU0N0L1BwMEdnRnhtTUJnMGFOQWdyVm16UnMyYk44KzBWMkpBUUlBV0xWcVU3ZU85OHNvcmlvMk56WENkMTE1N1RYRnhjUmF2dFd6Wk1rdkJUblphUS9YdTNWdTllL2VXSkNVbko1dDdQd0lBQU9EaDhQNzc3K3YyN2R1U1V1TFc1NTkvWGtXTEZyVnIydzRkT3VqRkYxKzBTQjZtalVscjFhcWxhZE9tWmJxdkJnMGEyRDNjbUttc3hOZ0FBRHo0UER3ODFLdFhMMjNhdEVudDI3ZFh3NFlON1JyTzBzWEZSVDE3OWxURGhnMVZvRUFCT1RzN1d5d3ZVcVRJUFNlK1ROc1hLVkxFNm5MaURlUW5CcU8xMmJvQklKZHMzTGhSelpzM3ordGk0QUZFM1FBQUFNZ2U0aWpZUXQwQUFPUVVyaW13aGJxUnR3eFp5UEl5YXlRQUFBQUFBQUFBQUFEZ3dFZ0lBZ0FBQUFBQUFBQUFBQTZNaENBQUFBQUFBQUFBQUFEZ3dFZ0lBZ0FBQUFBQUFBQUFBQTZNaENBQUFBQUFBQUFBQUFEZ3dFZ0lBZ0FBQUFBQUFBQUFBQTZNaENBQUFBQUFBQUFBQUFEZ3dFZ0lBZ0FBQUFBQUFBQUFBQTZNaENBQUFBQUFBQUFBQUFEZ3dFZ0lBZ0FBQUFBQUFBQUFBQTZNaENBQUFBQUFBQUFBQUFEZ3dFZ0lBZ0FBQUFBQUFBQUFBQTZNaENBQUFBQUFBQUFBQUFEZ3dFZ0lBZ0FBQUFBQUFBQUFBQTZNaENDQSs4cloyVmxKU1VsNVhRdzhZSktTa3VUczdKelh4UUFBQU1pWGlMRmhEVEUyQUNBbkVXL0FHdUtOL0lXRUlJRDdxbURCZ29xTmpjM3JZdUFCRXhzYkt3OFBqN3d1QmdBQVFMNUVqQTFyaUxFQkFEbUplQVBXRUcva0x5UUVBZHhYdnI2K0NnOFB6K3RpNEFFVEhoNHVIeCtmdkM0R0FBQkF2a1NNRFd1SXNRRUFPWWw0QTlZUWIrUXZKQVFCM0ZlUFBQS0lvcUtpZE8zYXRid3VDaDRRMTY1ZFUxUlVsTXFWSzVmWFJRRUFBTWlYaUxHUkZqRTJBQ0NuRVc4Z0xlS04vSWVFSUlEN3lzWEZSVFZxMUZCb2FDZ0JCSFR0MmpXRmhvYXFSbzBhakRjT0FBQ1FUY1RZU0kwWUd3Q1FHNGcza0JyeFJ2NWtNQnFOeHJ3dUJJQ0hUM1IwdEE0ZlBxeml4WXZMMzk5Zm5wNmVYRHdlRWtsSlNZcU5qVlY0ZUxpaW9xSlVvMFlORlN0V0xLK0xCUUFBa084Ull6KzhpTEVCQVBjTDhjYkRpM2pqd1dRd0dBeDJyMHRDRUVCZVNVeE0xTC8vL3F2SXlFakZ4Y1VwS1NrcHI0dUUrOERaMlZrZUhoN3k4ZkhSSTQ4OEloY1hsN3d1RWdBQWdNTWd4bjQ0RVdNREFPNG40bzJIRS9IR2c0bUVJQURrQTE5Ly9iV3FWYXVtRmkxYTVIVlJBQUFBZ0h4djI3WnRDZzBOVlo4K2ZmSzZLQUFBd0lHdFc3ZE8xYXRYVjlteVpmTzZLRUNXRW9MTUlRZ0FlU1FoSVVHaG9hRjVYUXdBQUFEQUllemJ0MDl4Y1hGNVhRd0FBT0RnUWtORHRYdjM3cnd1QnBCbEpBUUJJQS9SU1JzQUFBRElHY1RXQUFEZ2ZpSHVRSDVFUWhBQUFBQUFBQUFBQUFCd1lDUUVBUUFBQUFBQUFBQUFBQWRHUWhBQUFBQUFBQUFBQUFCd1lDUUVBUUFBQUFBQUFBQUFBQWRHUWhBQUFBQUFBQUFBQUFCd1lDUUVBUUFBQUFBQUFBQUFBQWRHUWhBQUFBQUFBQUFBQUFCd1lDUUVBUUFBQUFBQUFBQUFBQWRHUWhBQUFBQUFBQUFBQUFCd1lDUUVBUUFBQUFBQUFBQUFBQWRHUWhBQUFBQUFBQUFBQUFCd1lDUUVBUUFBQUFBQUFBQUFBQWRHUWhBQUFBQUFBQUFBQUFCd1lDUUVBUUFBQUFBQUFBQUFBQWRHUWhBQUFBQUFBQUFBQUFCd1lDUUVBUUFBQUFBQUFBQUFBQWRHUWhBQUFBQUFBQUFBQUFCd1lDUUVBUUFBQUFBQUFBQUFBQWRHUWhBQUFBQUFBQUFBQUFCd1lDUUVBUUFBQUFBQUFBQUFBQWRHUWhBQUFBQUFBQUFBQUFCd1lDUUVBUUFBQUFBQUFBQUFBQWRHUWhBQUFBQUFBQUFBQUFCd1lDUUVBUUFBQUFBQUFBQUFBQWRHUWhBQUFBQUFBQUFBQUFCd1lDUUVBUUFBQUFBQUFBQUFBQWRHUWhBQUFBQUFBQUFBQUFCd1lDUUVBUUFBQUFBQUFBQUFBQWRHUWhBQUFBQUFBQUFBQUFCd1lDUUVBUUFBQUFBQUFBQUFBQWRHUWhBQUFBQUFBQUFBQUFCd1lDUUVBUUFBQUFBQUFBQUFBQWRHUWhBQUFBQUFBQUFBQUFCd1lBYWowV2pNNjBJNGdwMDdkK1oxRVpCTjU4K2Z6K3NpSUkvZHVIRWpUNDlicEVpUlBEbStvK0Z6ekJ0ZVhsNTg5bm1rVWFOR2VWMEVQR1NJZDVFYmlNV1JreTVjdUNCSktsT21UQjZYQkk0b0lDQWdyNHNBQjBSTWp3Zk4rZlBuaWMvc3NHdlhMa2xTdzRZTjg3Z2t1WWZ6VS81aE1CZ005cTdya3BzRmVaaVlUZ0lBa0ZWNWxaQjBOSHlPZWNQMDRBMzNIOEU1N2pmaVhRRDVCZkVKY2dQMUNybUJtQjRQbXZQbnp4UDNaNEVqZjFhY254d1RDY0VjMUxCaFEzNG8rZERFaVJQNTdoNXkxSUg4YmVmT25kcTFhNWYrKzkvLzVuVlJIanI4ZHZLR3FjNERlWUhmUEhJYTF4TGtKT0pDNUFicUZYSURNVDBlZEp6ekhsNmNueHdiY3dnQ0FBQUFBQUFBQUFBQURveUVJQUFBQUFBQUFBQUFBT0RBU0FnQ0FBQUFBQUFBQUFBQURveUVJQUFBQUFBQUFBQUFBT0RBU0FnQ0FBQUFBQUFBQUFBQURveUVJQUFBQUFBQUFBQUFBT0RBU0FnQ0FBQUFBQUFBQUFBQURveUVJQUFBQUFBQUFBQUFBT0RBU0FnQ0FBQUFBQUFBQUFBQURveUVJQUFBQUFBQUFBQUFBT0RBU0FnQ0FBQUFBQUFBQUFBQURveUVJQUFBQUFBQUFBQUFBT0RBU0FnQ0FBQUFBQUFBQUFBQURveUVJQUFBQUFBQUFBQUFBT0RBU0FqbUlJUEJrTmRGUURieDNZRTZrSC94M2VVdFB2LzdqODhjZVluNmg5eEF2VUpPb1M0aE4xQ3ZrQnVvVjNoUVVUZEJIWEJzTG5sZEFFZnh3Z3N2cUV5Wk1ubGRER1FEM3gyb0EvbGI5ZXJWVmJodzRid3V4a09KMzA3ZW9NNGpyL0NiUjI2Z1hpRW5jWTFFYnFCZUlUZFFyL0Nnb202Q091RFlERWFqMFpqWGhRQUFBQUFBQUFBQUFBQmdQME1XdW5VeVpDZ0FBQUFBQUFBQUFBRGd3RWdJQWdBQUFBQUFBQUFBQUE2TWhDQUFBQUFBQUFBQUFBRGd3RWdJQWdBQUFBQUFBQUFBQUE2TWhDQUFBQUFBQUFBQUFBRGd3RWdJQWdBQUFBQUFBQUFBQUE2TWhDQUFBQUFBQUFBQUFBRGd3RWdJQWdBQUFBQUFBQUFBQUE2TWhDQUFBQUFBQUFBQUFBRGd3RWdJQWdBQUFBQUFBQUFBQUE2TWhDQUFBQUFBQUFBQUFBRGd3RWdJQWdBQUFBQUFBQUFBQUE2TWhDQUFBQUFBQUFBQUFBRGd3RWdJQWdBQUFBQUFBQUFBQUE2TWhDQUFBQUFBQUFBQUFBRGd3RWdJU2xxK2ZMa3VYYnFVNFRxN2R1M1NsQ2xUN043blAvLzhvMTI3ZHNsb05KcGZTMHBLMGs4Ly9hVFRwMDludTZ5TzR1Ky8vOWJaczJkdExvK05qYlg3YzRxS2l0TEVpUk4xL3Z6NWRNdE9uanlwc1dQSDZ1VEprNUtrL2Z2MzYvTGx5eG51YitYS2xYcm5uWGVzN3M5azVzeVo2dHUzcjI3ZHVtVlhHV0hwMnJWcnViTGZuVHQzYXUvZXZVcEtTcks2L09iTm13b0pDZEdoUTRleXRmLzQrSGhObWpSSnYvenl5NzBVRTNZd0dvMzY1WmRmZE83Y3Vid3Vpc01LQ3d2VG5EbHpjbnkvQnc0Y1VGaFltTVgxNzQ4Ly90RDY5ZXR6L0ZnUGk4VEVSSDN5eVNmYXRtMWJodXZObWpWTG4zenlpV0pqWSs5VHlYQXZRa05EdFhYclZpVW1KbHBkdm5mdlhzMmRPemZiKzc5ejU0N216cDJyMmJOblo3bE81SWRZS0R3OFhFdVhMczJUWXp1SyszMXVvVjQ1aGlOSGp1aXp6ejVUZkh5ODNkdWNPM2RPYTlhc3NXdmRGaTFhcUh2Mzdsa3VWM3g4dkNJaUlpemlEOU94YloxbjdYSDE2bFVOSHo1Y1c3WnN5ZGIyMUNuN0hUMTZWRHQyN0VqM0hXYlZybDI3dEg3OWVpVW5KMmRwdXoxNzlwaWZHNlFWRkJTazZkT25aMmwvaVltSldTNkR2YWhYS1l4R28vYnQyNWVyeHpoMjdKZ21UWnFVN3B4Mzl1eFpUWm8wU1RFeE1abnVnK3NmSG1RWEwxNVVRa0tDemVYWHJsMVRlSGk0M2Z1akx1VS80ZUhoVnVQOGYvLzkxKzU5SkNRa0tDNHVMc04xVHB3NG9ZOC8vbGhYcjE3TmN2bW9Vem5MSmE4TGtOZENRME0xYytaTXVicTY2cVdYWHBJa2JkaXdRWWNQSDliNzc3OHZnOEVnS1NVNFhiTm1qUVlNR0dEZWR0YXNXV3JRb0lGcTFxeHBzYzg3ZCs3b2l5KytrSyt2cnhvMmJHangrc3FWSzdWbXpSck5tREZEYm01dTkrRWRQcGhHang2dHBrMmJxbCsvZmxhWHo1a3pSMy85OVpkbXpab2xGNWVNcStuS2xTdTFidDA2ZGVqUUlkMnltSmdZYmRxMFNZMGJOMWFsU3BXMGNPRkNIVHQyVEgzNjlGSHIxcTNUclI4UkVhRTVjK2FvUVlNR0NnZ0lzSHE4aXhjdmF1WEtsV3JkdXJVS0ZTcGt4N3UxZE9mT0hidFBmc1dMRjVlSGgwZVdqL0VnTzNUb2tENzU1QlAxNk5GRGdZR0I1dGR0SmZGc2NYSnlNdjgrVFdiTm1xV0VoQVRObnovZjZqYUxGaTNTOHVYTFZhdFdMVTJhTkNuTFpkKzhlYk5DUWtJMGVQRGdMRzg3YmRvMHJWaXhJa3ZiQkFZR3FtL2Z2bGsrbGlPSWpJelVuRGx6VktSSUVVMmRPbFdlbnA2WmJuUDU4bVh0MmJNbjNldlBQZmVjbkoyZDllZWZmMmE2ajhxVks2dE1tVExaS25OK2MvandZUzFhdEVqZHVuVXp2N1pwMHlhTkhUczIwMjAzYk5oZ2M5bk1tVE4xK2ZKbExWdTJUQzR1TGpJYWpabytmYnA4ZlgzVnNtWExIQ2w3Zm5YMjdGa2RPSERBNXZKV3JWcFpqUTJTazVQMTExOS9xVjY5ZWphM1BYZnVuSll2WDY1R2pSclo5WHRCM3BzeFk0YWlvcUwwMUZOUFdZMTFkdXpZb1Y5Ly9WVkZpeFkxeDZqMk1ocU5tamh4b2padjNpeG5aMmZWcTFkUGRldld0V3ZiL0JJTEhUbHlSTjkvLzcxS2xTcWxaNTk5MW1KWmJHeXN6VVlJSGg0ZWF0V3FWWmJML0NETEQrY1c2cFhqdUh6NXNyWnQyeVozZDNkOTlORkhkbTB6YmRvMC9mMzMzMHBNVE5UTEw3K2NJK1c0ZmZ1MjR1TGlWS3hZTVVsU1NFaUlwaytmcmw5KytVVUZDeGFVSk1YRnhhbGZ2MzU2OGNVWDllNjc3MmJyT043ZTNqcC8vcnltVDUrdXA1NTZ5cnh2ZTFHbjdEZDM3bHdkT0hCQUlTRWg5N1NmMmJObjYrelpzMnJhdEttY25PeHJBMjgwR3MzUENqcDI3S2kzMzM1YkJRb1VrSlR5TUh6SGpoMFdNYk05eG80ZHEram9hQTBaTWtSK2ZuNlNsR0ZDeUpZaVJZckl5OHZMNGpYcVZZcjE2OWRyd29RSkdqSmtpSm8xYTJaK2ZkV3FWUmttT0ZKNzlkVlhNMXdlSGg2dWtKQVE5ZWpSdytMM0h4RVJvWkNRRUwzKyt1dnB2cC9VdVA0aEo1dzZkVXFuVHAyNnAzMVVxRkJCbFNwVlN2ZjZzR0hENU9ycXF1KysrODdxZGpObnp0U21UWnN5ZkFhUUduVXBZMy85OVpkZERRbE1VcC9iSk9ubm4zL08xbkZmZWVVVm04dmVmdnR0OWVyVnkrSjhlT2pRSVEwY09GRGp4bzNMOEY3QkpEZzRXQmN1WEZCUVVKQktsaXhwZFIwWEZ4ZUZoWVhwczg4KzA1ZGZmcG5wODM0VDZsVE9lK2dUZ3IvODhvdmMzZDB0Zm1BR2cwRnIxcXhSZ1FJRjFLZFBINnZiN2QyN1YwdVdMTkhWcTFmVEpRUm56SmloaUlnSTllalJJMTNBOTlwcnIrbWJiNzdSNzcvL3JrY2ZmVFRkZnAyZG5lWHY3NThENyt6Qms1aVlxRXVYTHVucTFhdTZlZk9tcWxhdGF2NTgwZ1pHWGJ0MjFicDE2N1I1ODJhMWFOSEM1ajV2M2JxbDFhdFhxMm5UcGlwWHJseTY1ZTd1N3BLa3UzZnZTa281UVUyZlBsMlRKazFTYkd5c3hja3VPVGxaNDhlUFYxeGNuSDcvL1hmOS92dnY2ZmIzelRmZmFNNmNPVXBNVE5UcTFhdTFldlhxZE90VXFGQkJ4WW9WMDE5Ly9XVzF6Sk1uVDlhSEgzNW84ejJsbGphd2RRUVZLMVpVbFNwVk5HM2FOTjI2ZFV0ZHUzYVZwQ3lmcFAvem4vK29TNWN1a2xKdXJLS2lvblR1M0RrRkJnYnF3b1VMa2l6cjFaVXJWN1I2OVdwVnJWcFZodzRkMHBZdFcvVGNjODlaM2JldDVPU3Z2LzRxRHc4UFBmUE1NeGttTUswbEswMkdEQmxpejl1ekt5bVQzOTI4ZVZQWHIxKzN1YnhEaHc1YXNtU0pkdS9lcmFwVnE5cGN6L1E5bnpwMVN0OTg4NDFLbHk0dEp5Y25KU1FrNk1xVksrWno3Wmd4WXpJdDB3Y2ZmUERRSkFRek1tM2FOUFA1TTdVdFc3YllUTGhMS2Ezb1Q1dzRvUmRmZk5FYzNCMDVja1JSVVZIcTFLbFRycFUzdndnTkRkVTMzM3hqYzNuanhvMnoxVmpvenAwN0Nnb0tVbUppb3JadTNacmhkVE0xZTIvcWtQUDI3dDJyWThlT2FmRGd3ZWJ2UE8yTjRkdHZ2NjJqUjQ5cTE2NWRWcTlYR1QxOG1qbHpwalp2M3F6MjdkdnI0TUdEK3ZUVFR6Vng0a1JWcUZBaHczTGxwMWlvV2JObVdybHlwYlp2MzU3dXh2RGF0V3MyZTNLVUtGSEM0VzRNSC9SekMvVXEvOGtzSWVQajQyTitHSjRSVXdQTWp6LytXUDM3OTllMGFkTlVvRUFCdmZqaWkvZGN4cFVyVjJyV3JGa1pYc3MyYmRva0tlVWVQQ1AyMXUzMjdkdG51TnhhV2FoVDlydHg0NGFLRkNseXovc3g5Y3B6ZG5hMmV4dUR3YUJKa3lacDd0eTVXclpzbVk0ZlA2NHZ2dmhDVWtwZFMwcEswdmZmZjYvdnYvOCt3LzEwN05oUnZYdjNsaVExYjk1YzQ4YU5VNTgrZlRSczJERFZxMWN2VzcxZlUrL1RoSHFWb2tXTEZscTNicDBtVDU2czh1WExtK09jT1hQbTJOM1R6dlJNNk1xVksrWm5FOVowN05qUjZ1dHZ2LzIyMWRjM2JOakE5UTg1WnNlT0hmcmhoeC91YVI5dnZQRkd1b1RndVhQbmRQSGlSYjN4eGh2M3RPL1VxRXNwOTNxMmt2VHIxcTNUMGFOSDdkNVgydDlyVm51cm02Uk5DRzdmdmwxT1RrNXExS2lSMWZYWHJWc25mMzkvUGZiWVkzYnR2MU9uVGhvK2ZMajY5ZXVub0tBZ1ZhaFFJZDN6UGc4UEQ3MzAwa3ZhdVhPbmpoOC9ydUxGaTZmYmo1K2ZYN3JucWRTcG5QZFFKd1F2WDc2c3JWdTNxbkxseWhhOVNwNSsrbWwxN05oUnk1Y3ZWMEJBZ05xMmJXdXhYVlJVbENaTW1LQnExYXBwNE1DQkZzdisrT01QODNBb0dUM1F0OVU3eWNmSFI0c1hMODd1VzNxZ1hicDB5U0lBSGo5K3ZQbi9uMy8rdVM1ZXZHaXgvalBQUEtQbzZPaDByUjlTbjhSV3JGaWhPM2Z1MkF6Q1RDMjRUSzNEWEZ4YzFMOS9mMVd2WGwxUFBmV1V4YnBmZmZXVlFrTkRGUlFVcERObnptanIxcTBhUEhpd1hGMWR6ZXRzMmJKRmYvLzl0M3IzN2kxdmIyL05uajFiUTRZTVVkR2lSYzNyRkNoUVFKY3VYVkx6NXMwVkh4K3ZLVk9tcUUyYk5xcFZxMWE2NDFXdlhsMVNTZ3VQNmRPbm0yOGlvNk9qSGZiaHVZZUhoNEtEZ3pWczJERE5temRQVGs1T2V1T05OOVNyVnkrcjZ5OWR1bFF4TVRIcGxxZE9xS2V1Vnl0V3JERDN4RE45bmthalVSTW1USkM3dTd1Q2c0UDEyV2VmYWNxVUthcFNwWXJWQkh4bUY0ek1lbXJVcjE5ZndjSEJWcGZabStCOUdCS0N2LzMybTc3OTl0dE0xeHMzYmx5bSswbDl3Ly9OTjkvSTA5TlR4NDhmMTN2dnZXZXhibEJRa0JvMGFKQnVIekV4TWVyWXNhTUtGeTVzWitrZFc1a3laYXkyZ0U5OXJyUEdOSnhXOCtiTnphK3RYYnRXVXNydjBQUmd6cGFTSlV1bWEyVGppTkkrTU55eFk0ZEdqUnFWclgyWkhqU1lycUVkTzNhMCthRFZhRFRxdSsrKzArN2R1eTFHTU1EOVpUUWFOV3ZXTEZXdFd0WGlJYlN0QjAyMmxsbDc4R3cwR2pWMTZsU3RXclZLeno3N3JQcjE2NmVJaUFoOThNRUhHang0c0VhUEhxMXExYXJaUE02REhBdXRXYlBHNnZEOVI0OGUxZWJObXkxZW16MTd0aVJweElnUkZqZU53NFlOczd1M1NINzBvSjVicUZmNWp6MGphVVJHUm1yLy92MFpybU5LQ0JZdFdsU2pSNDlXLy83OTllV1hYNnB5NWNxcVhMbHlqcFRWbHNURVJDMWR1bFR4OGZFMjc2dktsU3RuN2hFUkdCaW9kdTNhNmM2ZE96cDgrTERkRDhBa2FmWHExZWI3RCtwVTlrVkdScHA3MHQyTHhNUkVPVHM3MjJ5Z2FZdUxpNHQ2OXV5cCt2WHJtM3RRWGIxNlZULzk5SlBGT2ZEZ3dZUDY4c3N2Tld6WU1GV3NXRkdTdEczYk5zMlpNOGVpWGpkbzBFQlRwMDdWeUpFanRXREJBdFdwVTBlUzFLZFBuM1FQWm52MTZpVVhGeGROblRyVmFybXBWOVk1T1RscDJMQmg2dFdybDRLQ2dqUjE2bFI1ZUhqb3h4OS96UExRczhXTEZ6ZC9kcW50MmJOSE0yZk8xRmRmZldYUlV6NDBORlNUSmszUzJMRmpiZFpicm4vSWFkbHQwR21yNGN1T0hUc2tTWFhxMUZHaUVPczRBQUFnQUVsRVFWUkVSSVRGTWs5UFQ3dDZ4Vk9YMHZ2bGwxK3NqbDRsV2Y4T08zWHFwT0xGaTJ2YXRHbDI3VDhnSU1EcStjcWE3dDI3VysyZHZtYk5Hcm01dVZsTkNONjhlVk5idG16UjQ0OC9ubUdkSzF1MnJQbmVzbHExYXBvOGViSUdEeDZzeno3N1RMMTY5Y3F3VVg3cUVSaFRXN3QycmRhdlgwK2R5bVVQZFVKdzl1elpTa3BLMHRHalJ5MGV2cytiTjA4OWUvYlVrU05IdEhIanhuUTN2OTk5OTUwS0ZpeW96ei8vM0tLMWJXaG9xRG5KdFdEQkFwVW9VU0xkTWROZWxCOUdxZC83K2ZQbjFiMTdkNjFidHk3VCtVdE1UTUZ6VEV5TWZ2enhSN1ZyMTA2bFNwVXk5MEo1K3VtbnpVRzBxWWRMZUhpNC92NzdiMTI5ZWxVUkVSR0tqSXpVeG8wYkZSVVZwUmt6WnVpSEgzN1EyclZyOWY3Nzc2dEJnd1lxVnF5WUZpeFlvTVdMRjJ2bzBLSDYrKysvTldYS0ZQWHMyVk90VzdkV2h3NGRkUDM2ZGMyYU5VdmZmUE9OSmsrZWJERzBnK203ajRtSjBaUXBVMVNqUmcxeklpZzBOUFRlUDhSOHpzM05UWjk5OXBrR0R4NXMvdHhzRGRVUkVoS2ltSmlZVElmeW1EMTd0a3FWS2lVWEZ4ZHp2VEpadEdpUjl1L2ZyK0hEaDZ0dzRjSWFOR2lRM24zM1hZMFlNVUpmZlBHRmVhZ2hreDQ5ZXFUYi82Wk5tM1QyN0ZtOThjWWJtUVpGcFVxVnluQTVMS1UrSi96NDQ0ODZmZnEwM252dnZVeUhKak9kVDNPQ2FVN1R6QkplamlCdFFHaTZPVWo5UFF3Y09ORHF3NGpNaHJZSUNRbFJRRUNBK2ViMHhvMGI1aVNoUGQ5VnMyYk5Ib3FFb0pReWZ2NkdEUnZTTlhhd05zZVNxVWZ5a1NOSHRHYk5Hams3TzZ0MTY5WXlHbzJhTkdtU3RtL2ZycUNnSU8zYXRVcy8vL3l6eXBVcnB4ZGVlTUZpSDdkdTNkSVhYM3loM2J0M3EzNzkraG8yYkZqdXZUbGthTzNhdFRwejVveSsrdW9yR1F3R2JkeTQwZnlRc0Z1M2JtclRwazJHMjY5ZXZWcno1czFMOS9xdFc3YzBkdXhZN2Q2OVc4OCsrNnlHRGgwcWc4RWdQejgvVFpnd1FZTUdEZEtnUVlNMFlNQUFxdzhGNXM2ZCswREhRczg5OTV6cTFLbWpZOGVPeWRQVFU2VkxsN1pZdm56NWNqVnIxc3ptZWZ6RWlSUGF1M2V2UHYvODh5d2ZPejk1ME00dDFLdjhxM1BuempZYlhTWWxKV1U0SXNhY09YUFN6Zlh5eUNPUGFOQ2dRYnB4NDBhdUp3T2xsRHAvNDhZTmZmVFJSellmQ0pucVZvVUtGVlMrZkhrRkJBUm8zcng1V3J4NHNaWXZYMjRSaSs3WnMwZmg0ZUVXVXg2WXBPNlpSSjNLbnJpNE9GMjdkazAxYXRTNDUzMGxKaWJhUFF5Wk5YWHIxbFY4Zkx6Ky9mZGZUWmt5UlFVS0ZGQ1hMbDNNOWNIVVlMbEdqUnJ5OC9Nek4zcno5L2RQMTZQZjM5OWZYMzMxbFp5ZG5XMzJXQXdORGRXWk0yZjB4UmRmMlB4TlVhOXNLMTY4dUQ3NDRBTk5uejVkbHk5ZlZvVUtGU3dTYnZaeWNYR3hPcVNudTd1Ny9QejhWTGx5Wll0NjVlbnBxUkVqUnFobXpacFdSMWJoK29mY0VoMGRuYVc1Sm0wTlZXczBHdlhiYjc5SlN1bkpuNWExeGd2V1VKZlNTLzFlV3JSb29UZmVlTVBtc05NUkVSR0tqbzdXODg4L2Y3K0tKeW1sMDg2VFR6NXBuanN3SVNGQnNiR3hjbmQzMTVvMWEzVG56aDN0M0xsVE8zZnV0TG1QVHAwNldUUTJEUWdJMEtSSmszVDc5bTBWTDE1Y0V5Wk1NQy9idFd1WHRtelpvazZkT21VNGFvMnJxeXQxNmo1NGFCT0NwaUVEWDMvOTlYUVAvNDFHbzI3ZnZxMVBQdmxFaFFvVjBwMDdkOHczelBIeDhlcldyWnZpNCtOVm9FQUJjN0M1Zi85K2pSdzVVcTZ1cmtwSVNNaHdxQUhKZHV1TU1XUEc2SWtubnNpWk4vbUF1bmp4b2thTkdxV1JJMGVhWDB2OWYzdk5uajFiVGs1T2V2UE5OeVdsUEd3K2YvNjhEaDgrckhQbnppa2lJc0xjd21YaHdvWG03Ynk4dk9UcjZ5cy9Qei9WcVZOSENRa0phdEdpaGJ5OHZOU3VYVHRKVXBVcVZUUmd3QURkdkhsVEJvTkJsU3BWMG8wYk43UisvWHFOSGoxYVVrcmk0Sk5QUHRIZXZYdXpOUXpUbFN0WHpEY1ZwbTdVcG9mMFdSbFBPci95OFBEUWxDbFQ3dWxtTGJXVEowL3F2ZmZlUzVkMDJMaHhvK2JObTZlMmJkdXFTWk1ta2xLQzZaRWpSMnJZc0dINjhNTVA5ZGxubittUlJ4NHhiL1A2NjY5YjdDTXVMazZMRnk5V2pSbzFzangzUkZyMkRrbjBNTnEyYlp1KysrNDcxYWhSUTlldVhkTzFhOWRzcm51dlNkZS8vdnBMeDQ0ZGs1ZVhseElURTdWeTVVcDVlbnJlbHdkVWVXM01tREc2ZS9ldTFxMWJwNlZMbDFxMExQUDI5bGJObWpYMXpqdnZXTDJSRGdzTDB4OS8vR0YxdndjT0hOQ0ZDeGNzZWpJdFhicFVkKy9lMVhmZmZhZHk1Y3FwUllzVzZ0U3BrM3IyN0puemJ5eWZPWGZ1bkZhc1dKSHVuR0t0Slp6SnRtM2J0RzNiTnJtNnVxcHAwNllLRGc3V3pwMDc5ZUdISCtySko1OVUvZnIxZGVQR0RVMllNRUVuVHB6UU8rKzhJemMzTiszWXNVTlRwMDVWUkVTRTJyZHZyNzU5KzJacEdDM2tuT2pvYU0yYU5VdnQyN2RYdFdyVmRPTEVDWTBmUDE0dFdyUlFvVUtGVkxodzRReUhBcFdrd29VTHA1dGY1dENoUXhvL2Zyd3VYNzZzVjE1NVJlKysrNjdGUTBWL2YzOTkvZlhYR2o1OHVNYVBINis5ZS9lcWI5KytGamRSRDNvc1pHcWxQSFRvVUJVdlhseVRKMDgydjhmOSsvZnIxMTkvbGErdnI3cDI3V3ExRmV6OCtmTlZ1blJwUGZua2sxa3VaMzd5b0oxYnFGZjVsOEZnc0htdGFOV3FWYmF1NTJtSGVjb3QwZEhSbWp0M3J0cTNiNjhXTFZybzVNbVRxbGl4b3Mxa3k4eVpNeVdsMUpObHk1YXBTcFVxRnJHb3M3T3pZbUppOU50dnYxbHRTVisvZm4xemIwanFWUGFjT1hOR1VzbzluVDNpNCtNekhjTFZudnV1MWF0WHAwdm1YTGx5UlNOR2pKQ1hsNWVlZi81NWVYaDRtTThwWVdGaENna0prYk96czhhT0hhdmc0R0FsSnllclljT0dxbENoZ2puNWZQbnlaWjA1YzBZTkd6YTBPbCtidGZKWm02ZmUxTkNjZXBXeHhvMGI2OGtubjh6V05TTzFoUXNYYXU3Y3VmZGNuaUZEaG5EOVE2NzU5dHR2TXgxNUp6VmJIVklPSERoZ2J1aVNlaWpSOCtmUGE4bVNKWGJYUWVwUzFxV2U4ODUwL2J0OSszYTZ1ZkJzemZ0NHIyN2Z2cTFMbHk1cDVjcVZXcmx5cGFTVVJneHo1ODdWd0lFRHpUM2plL2JzcWRkZmYxMnZ2UEtLWG52dE5mWHYzMS9seTVmWHdJRUQ5ZWFiYjFwYzM2NWZ2eTV2YjIrTFVkaE1qVjVQbno2dGtKQVErZm41NmZubm41ZTN0N2VrbEd2NXlwVXIxYUZEQi9POHZSSjE2bjU0YUJPQ3ExYXRrcmUzdDU1ODhra2RQMzdjL0hyaHdvVjEvZnAxdmYvKysxYTNTeHQwOXV2WFR5Kzk5SkxXclZ1bmdnVUxxa3VYTHZyNjY2ODFmdng0K2ZqNHBOdCt3NFlOV3J4NHNjMnV2YjYrdnZmd3J2S0hVcVZLS1NFaFFULzk5Sk02ZE9pUXJYMGNQSGhRSVNFaGV2Lzk5K1hwNmFrdFc3Ym95SkVqR2pCZ2dLNWV2YXJFeEVSVnJWcFZUei85dEg3NDRRZTFidDFhcjczMm12ejgvQ3hPTWlhbFM1Zld0R25UckhiUG5qRmpodm4vZS9mdXRYcGprYm9GckwyOVAwMUJYMnJabVZNZ1A4dXBaS0NVY3FFc1VxU0lsaTlmYm03RnRHTEZDazJmUGwxUFBQR0UrdlhyWjdIK1k0ODlwcUNnSUgzNjZhZnEwNmVQL3Z2Zi85b2N6blBqeG8yS2k0dkw5S2JUSHN3aCtQOGFOR2hnUGsvKzhjY2ZDZzRPbHRGb1ZGaFlXS2EvaGRtelordUpKNTZRbDVkWHVsYmZGeTllbEllSGg2NWN1V0p6KzVpWUdQM3d3dy9teGg1bHlwVFI4T0hEcmJidWREU21DWjVOU1FkVGk4SG82R2lWTDEvZW9vR0d0N2Uzbkp5Y0ZCNGVMa2w2NnFtbjlOUlRUeWs4UEZ4K2ZuNFd2K0VsUzVaSSt2LzVXaUlqSTdWcTFTbzFidHpZNmh5dnNNN1VTak8xSVVPR2FQLysvZXJaczZjNmR1d29nOEdnc0xBdy9mbm5uL3JnZ3cvTUR5R2RuSncwZlBod3paa3pSMHVXTE5IT25Udmw1K2Vuc0xBd2xTaFJRcDkvL25tNjRiSngveGlOUm8wZlAxNmVucDdxMGFPSGVYaFBUMDlQOWVyVlM0TUhEMVpzYkt5NWxhWXRMVnUyTkE5ZGZmUG1UYzJaTTBkcjFxeVJ1N3U3UHZua0V6VnQydFRxZHNXTEY5ZVhYMzZwcVZPbktpUWtSSHYzN3RXcnI3NnF3TUJBRlNwVUtGL0VRczdPenVyWHI1K0dEeCt1MWF0WG02L0w4K2JOazcrL3Y4MTV3bzRlUGFyZHUzZHJ3SUFCV1I1Q3psSGsxYm1GZXBVL2pSczNUaDRlSHRxOWU3Zk5kUzVkdW1SemViTm16VlN2WGoxSktUR1hhZm9HS2FWUllOcEdEVG5KYURScTRzU0pNaGdNNnRTcGs2S2lvdlRCQngvb3NjY2UwN0JodzJ6R2VvbUppUm83ZHF3U0VoSjA1TWdSaXpwVHRHaFJ6WnMzVDlPblQ3ZmE4TGRvMGFKYXRteVorVy9xVk5ZZE9YSkVVa3BDNDk5Ly83Vm9yR21OaTR0THVxbGRUSDc5OVZlNXVycG1tQkRjc21XTFltTmowejBiMkw5L3Z6Ny8vSFBGeDhmcnRkZGVzeGdHZi9mdTNRb09EcGFmbjU4Ky92aGpEUjA2VklNSEQ5YlFvVVBUSmNjWExGaWdEUnMyYVBEZ3dSYjdTT3V0dDk2eU9rK3dhVGpLMUtoWEdUTWxMMWF0V3BYbGJldlZxMmZSaThyZW9malNpb3lNMUVjZmZTU0o2eDl5ejVBaFE5STlWOHJPYUhRLy92aWorYjRrZGZMUGxHeE0yeXZybjMvK1VVQkFnTlZuM2RTbHJESE5VWnZhMnJWcnpkT3RtRmliOTFGS0dhRWpiZkxRRm11OVNjUEN3bVEwR2pWOStuUVZLMVpNblRwMVV0ZXVYZFd1WFR1dFdMRkM4Zkh4NnRpeG8rN2N1YVByMTYrcmZQbnljbloyVmxSVWxKNTY2aWs1T3p2cjl1M2I1dEhUVnExYXBkbXpaK3Y5OTk5UDkxejF3b1VMK3VTVFQxUzZkR2tGQndkYk5INDlldlNvNXN5Wm96Tm56bWpvMEtFVzIxR25jdGREbXhEczJyV3J0bTdkbW00T3dNYU5HNXVISmpRbGtHejU1cHR2elAvdjFxMmIyclp0cTZpb0tFa3BMYkd0RFJscXlvTGI2ckw5TUhCeWNsS2JObTIwYU5FaWMyc3BrMy8vL1ZlSERoMUt0MDJ0V3JVc2JncTJiOTl1ZnBCbWF2RmNyVm8xdFduVEp0MFBmdG15WlNwVXFKREtsQ21UYWRuYXRtMXJWNWQ0YTM3KytXZXJ3ekhaOGpET0lkaTdkMitkUG4zYS9IZmJ0bTF0amh1ZFZVNU9UbXJhdEtsKysrMDNjNzNhdEdtVEtsU29vRWFOR3BtSExVeXJmLy8rV3I1OHVjcVZLNmV6WjgvcW5YZmVzWG1Nc1dQSFppbFJsem9ZNjk2OXU3cDA2WkpwencrVCt2WHIzM01MeHdkZFFFQ0F5cFFwbzRVTEYycmV2SG1xVUtHQ1RwOCtyUTgvL05EOEVOTEVhRFJxeFlvVit2YmJiOVc4ZVhPVktWTkdCb1BCNnJrMGJmTFhtbWJObXFsWnMyWktUazZXMFdpa3Q1Ums5Wnd6ZS9ac0JRUUVXQjB5ekxSTVNnbTYwazV5Ly9YWFgrdnUzYnZtWHR5d1Q5cTZ1SGZ2WHZNY1RVNU9UdWJsdFdyVjByeDU4OUxka0VWR1JzclQwMU5GaXhhMTZDbi94Qk5QeU5QVFUwbEpTZFQzUEJJVEU2TjkrL1pKU3BtTDFqUzN6VWNmZldTK05sZ2JpaTZ0eXBVcmE5cTBhVnF4WW9WKytPRUgzYng1VS9YcTFkTytmZnNVSEJ4c2N3N2IxSjUrK21rZFAzNWM4K2JOMDdKbHl4UWNIR3dlcnZkQmo0V2VldW9wTlduU3hQd1FkOGVPSFFvTkRkVzRjZU9zTnZxU3BGbXpacWxZc1dMcGhydDhtT1QxdVlWNmxiK1l6aWtqUm95d3VjN1dyVnUxZGV0V3E4c1dMRmlnOHVYTFM1S0dEeCt1bzBlUG1wY0ZCZ2FxYjkrK0dkN3ZuRDkvM21ZeUo3T0huZHUzYjlmZXZYdlZ2MzkvODl6UVBYcjAwUFRwMHpWdzRNQjBENk5NdnZycUt4MC9mbHhEaGd3eFA4eTZmdjI2ZXZYcXBYcjE2cWxnd1lKNjVaVlhkUERnUWZORDkxT25UdW5qanorMk92ODRkU3ByOXUzYkp5Y25KN202dW1yYnRtMlpKZ1JkWFYydDNrY2FqVWF0WGJ0V1BqNCtHZDVuN3R1M1Q3ZHYzelkzTERRYWpWcTRjS0htejU4dlgxOWZCUWNIbTBjT09YTGtpSll1WGFvZE8zYW9YTGx5K3Z6enoxV2lSQWtGQndkcjVNaVI2dG16cDlxMWE2ZjI3ZHViUnpIcDE2K2ZMbDY4cVBIanh5c3BLY25tZDFxMGFGR3I5ek9YTDErMnVqNzE2di9Obno5ZlAvendnL2x2MDdrbDlYTTZldzBlUE5qaWV3Z0lDTkNOR3pleU5IS1RqNCtQMWUrQTZ4OGVSTWVQSDlmZXZYdjErdXV2cDN2dWRPclVLVW5wbjFzSEJRWEp4Y1ZGLy92Zi82eE84MEZkeXBxTWhoR1ZNdTdsSGgwZGJUV3BhSzg5ZS9iSXo4L1BJdG5vNGVHaE8zZnVhTVdLRldyZnZyMktGeTl1dmxlb1VxV0s3dHk1bzJ2WHJwbDdBTWJIeDV0N0NEWnExRWpyMTYvWDJMRmpGUm9hcXZmZWUwOHVMaTRLRFEzVnFGR2pWTFZxVlEwZlBsd0ZDeGJVM2J0M2xaQ1FvSVNFQlBuNys2dDU4K2Jhc0dHREtsYXNtTzRjUlozS1BROXRRckJjdVhJcVdiS2tubm5tR2ZYdTNWdmR1M2RYa3laTjVPN3VidTVWMHFSSkUxV3BVc1htUGxJSEduNStmdkx6OHpQZkZERmthTWJhdEdtamxpMWI2dWJObXhhdkh6cDB5T3FRUmdNR0RMQzRLWGoxMVZmVnNHRkRGU2xTUklzV0xkTE9uVHR0em5ubDdlMnRxS2dvUlVSRTZOS2xTN3A0OGFMQ3c4UE4vNW8xYTZhT0hUdXFTSkVpMlpyRTNNL1BUMjV1YmlwWnNxUjU2SzNUcDAvcnpKa3ppbytQbHlRZFBueFl6czdPS2xTb1VLYnpvam15bDE5K1dkSFIwWktVSTBOeHBHVnExV0w2RFE4ZE9sUVhMbHpJY0s2c045NTRRek5tekpEQllGQk1USXorODUvL1dDdy9mLzY4Tm0zYXBNY2ZmenpkcE4zMk9uSGloTTZkTzVldGJjdVdMZXV3dzFoZXUzWk5ZOGVPMVQvLy9LTXVYYnJvcmJmZTBzOC8vNnpKa3ljck5EUlV2WHIxa3BlWGx3NGZQcXp2di85ZVI0OGVWWThlUFRLZFQzTEZpaFh5OVBUVThlUEg5ZDU3NzFrc2k0eU10RHFrZ0VtUklrWHNUdG82RXRObk1uUG1USFBqaWJUem1LVk9BS2E5aHMyYU5VdXVycTY2ZS9ldXBKUno0TTZkT3hVWUdKaXVkK0MvLy81cmRZaVRnZ1VMV2gyR3k5RmwxR290TVRGUjMzMzNuVGxabnBhUGo0L2k0dUlVRmhhbVE0Y082YzgvL3pRUHRWV3RXalg5NXovL1VkR2lSYlY2OVdyOSt1dXY1bDVrMWFwVlUvbnk1VldtVEJuNStQaW9aTW1TR1k3amo1emg3ZTJ0OGVQSHk5M2RYVkZSVWZyMDAwLzE1Sk5QV3Z5ZTBzNjVaWTJwWjI1Q1FvSU1Cb01HRGh5bzFxMWIyOTFLVkpLcVY2OHVIeDhmTFZ1MlRFZU9IREhQMmZRZ3gwSnB6enQvL1BHSEprNmNhUDQ3OWR3bnFWdVkzcjU5V3pkdTNGQjhmTHoyNzkvL1VNVFowb04xYnFGZTVXK1RKazB5Si9kTUFnTUQ5Y29ycjZScjlMTm56NTUwamVmZWZmZGQ4ejFmNmdSam9VS0ZyQ1pzcGt5Wm9xSkZpK3F0dDk3S1Zua2JOMjRzRnhjWGk3bDRBZ01ENWU3dXJzbVRKMnZnd0lFYVAzNjhpaGN2Ymw2K2NPRkNoWVNFcUh2MzdpcFVxSkJHalJxbGp6NzZTR1BHakZGeWNySjVUczdYWG50TklTRWgycmh4bzJyV3JLbVJJMGVxUVlNR0ZnLzBxRk5aZCt2V0xmM3p6eitxV2JPbXZMMjl0VzdkT25YcDBpVmJMZnRqWW1Ka05Cb3pqZWZ2M3IxcjhURHhtMisrMFMrLy9LS2FOV3ZxMDA4L2xaZVhsMDZmUHEyZ29DQmR1SEJCSGg0ZWV2UE5OL1g2NjYrYnQ2dFJvNGErL2ZaYlRaMDZWY3VYTDlmeTVjdFZ0V3BWalJrelJrV0tGTkhvMGFNMWFOQWdUWnc0VWNXS0ZUTi9wNm5mMTdWcjE2emVtMFJHUmxyOFRiMUt6OVFnUmJLY3EzekZpaFhtLzV2T1NaMDdkN2JabTBTU3VlZnc0NDgvYnU3eHNucjE2aXc5c3hnMWFwUWVlK3d4OWVuVHgvd2NrZXNmY2t2YTgwYmFJV0pObkoyZExZWndOSms3ZDY3YzNOeXNqdHBtR2dFaTlYVlNTa2tJamh3NVVvTUdEVkwvL3YzMTRvc3ZTcUl1NVlTUWtCQnQzcnhaNDhlUHQydjlnSUFBdTNzeWQrL2VQVjI5Mkw5L3YrclhyNTl1WFc5dmI3MzY2cXZtZXZIUFAvK29WS2xTS2xhc21FNmRPaVdqMGFpQWdBQWxKaVlxTVRIUmZMNzA5ZlhWcEVtVE5INzhlSzFkdTFiUFB2dXN2THk4TkhEZ1FCbU5Sb1dHaHVyVlYxOVZRa0tDdVZGc1dyTm56MWJWcWxWVnQyNWQ2dFI5OE5BbUJLV1VpNzZwQlZmcWNXNU55WVR3OEhDYkdlZk1NR1NvcGRROXJ6SnE1V0EwR21Vd0dDd2VhbGxiMzlmWFY3Nit2anB5NUlpMmJkdW1OOTk4MDN5anVtL2ZQb1dIaCt2eTVjdTZkT21TYnR5NG9jMmJOMnZ6NXMzbTdZc1hMeTUvZjM5VnFsUkpaY3VXbFNUOTlOTlBtWmJQbWdrVEpxaE9uVHJxMUttVHVUWERIMy84b1VXTEZwblhNWFg5RGdnSU1QZEtmUmpuRUV6ZDZ5c25Fb0tob2FINjhNTVBKVmtmQ3NQZjM5L2N1bkxHakJtcVdMR2l4ZkpXclZxcGNPSEM1cHN5THk4dmRlblN4V0tkcjc3NlNwTFVxMWV2YkQ4dzM3QmhnOFdOU1ZZRUJnWTZiRUxRdzhORHhZb1YwL2p4NDFXM2JsMUpVb2NPSFZTbFNoVk5talJKWGJwMFVVQkFnRTZlUEtrR0RScG81c3laOTl5N09xTTVsQ1JablZmV1VabUdTMzNublhmTWlidzdkKzZZYnpMVGlvbUpzVHJFMTVZdFc3Ui8vMzUxNjlaTmMrYk1rWlF5aE8vUW9VT3REaUczZS9kdXEwT00rZnY3UDFRSlFWTWduRkdQbWdVTEZ1amZmLy9WeElrVDA0MW9NSG55WkIwOGVGQVhMMTZVMFdpVXE2dXJhdGFzcWQ2OWU4dkh4MGZuenAxVG8wYU41T1hscFFZTkdpZ21Ka2E3ZCsvVzMzLy9yZERRVUhOclAwa2FPSEFnQ2NIN3BHN2R1a3BPVHRhQUFRTlV1SERoZE45cnNXTEY3TjVYeDQ0ZDllS0xMNXA3d0xSczJUTEw1VW5iKy9kQmpvV3lNbnlYNlp3bXlad0VHREZpaFA3M3YvOXAwcVJKcWxhdFdwYmVYMzd5SUo1YnFGZjVXK3I1MDFKemRYVk45N3ExNFRpdDlTS1FVb2Izc3piazQ1UXBVK1RwNldsek9FaDdXQnM2dVhYcjFrcEtTdEtVS1ZPMFk4Y084OUJUR3paczBOeTVjOVc1YzJjMWI5NWNoUXNYMXFwVnEvVFdXMjhwTmpaV28wZVBOcCtiM2R6Y05IandZSTBZTVVMdTd1NnFXcldxUHZyb0k0c0VEM1VxNnpadjNxekV4RVExYnR4WXhZc1gxN1p0MjdSMzc5NXNEWE4rNmRJbFNjbzBDWk9Ra0dEUks4YlVjNzl2Mzc2S2lvclM3ZHUzemFNTVBmbmtrMnJac3FVOFBUMnR6bkhlcTFjdnRXdlhUaHMzYmxTUklrVlVwRWdSU1NtL25lRGdZTTJZTVVPMWE5ZFdZbUtpSk10cE0rYlBuNi81OCtkbityNm9WK2xWcjE3ZDNCc3VkVUxRZEY0eUdvMWF2bnk1L1B6ODFLVkxGN201dWVuUW9VTmF2MzY5UHZ6d3czVFRUa2dwalY3U2ZqNlo5VXBPL2F6THc4UERvamNnMXova0ZsdER3YVo5M2NmSFI0c1hMN1o0YmNlT0hmcnp6ei9WcVZNbnViaTRhTXlZTWVyUm80ZEtsQ2lobUpnWUhUbHl4T3A5UmMyYU5UVmx5aFFOSFRwVWt5ZFAxcGt6WjlTblR4L3FVZzY0ZVBHaS92bm5uL3QydlBIang1dlBFYWxGUmticStlZWZONTlIdG0vZmJyNFdIejkrWEU1T1RpcFhycHo1bVZIcTUwTnVibTRhUG55NHdzTEM5T2lqajhwb05LcEZpeFp5YzNOVG9VS0Y1T0hoSVhkM2R4VXNXTkRpLys3dTdrcEtTdEwvL3ZjL0xWNjhXSFhyMXFWTzNRY1BiVUl3UER4Y01URXh1blBuanFTVXdORTBicjJwTWxrYmZ6dTNSVVJFeU5mWDErSG1zU3BUcG94R2p4NnRZY09HV2Z5d0wxMjZaTkY3S3pFeDBlNmh6T0xqNHpWdTNEaFZyRmhSblR0M05yOCtZY0lFUlVaR21wTitQajQrdW5MbGlqNzU1QlA1Ky91cmRPblNjbkZ4VVZoWW1HclhybTExMzIrKytXYW1yVkpUSjZQUzZ0YXRtN3AxNjZhWW1CaDE3TmhSZ3djUE5sOVFRME5ESlRHSFlFNm9YTG15WnMrZXJlN2R1MnYwNk5FcVdiS2tEQVpEdW5wbFRWeGNuSktTa3N3UFVxMjVlL2V1Tm0vZXJJb1ZLK2JJdzNKck54T21ubExXNWkvTTZvMURmdVBtNW1adTJSTWRIYTBUSjA3bzZOR2oycjkvdnk1ZHVxU0NCUXZLemMxTkJvTkJodzhmMW5mZmZhZnkvOWZldllkRldhWi9BUDhPREFNTUNJS2lnb0NnSEZOWDhZQWFZcGlGVXA1S1VhaFdWN1IxMDlheVJWM3pwM21JUkNXVkxYSEZGRFhVREZjUXBEeWtWbmpBMWpPUm9xZ29ZQXFLZ1lBY1ozNS9jTTI3RFBQT01PT2haUHgrcnF2cmlqbkxQRHp2K3o3My9keTN1enRjWEZ4Z2IyK1AxcTFidzlMU0VtWm1acUlKR0dLV0xGbUNBd2NPb0w2K0hnc1hMaFJ1ejgvUFIwUkVoRVlHdkRIYXVYTW5qaDQ5aXV6c2JBQU5QUVdIRHgrTy8vdS8vOVBhUHhlQTF2a3VJeU1EbnA2ZUdEZHVuQkFRQktDV21kL1krUEhqTmZxc1BJdFU1eHJhZXFsZXZIZ1IyN2R2eDRnUkkrRHQ3YTF4djQrUEQ4ckx5ekZzMkRCNGUzdmp1ZWVlRTVLWUVoTVQ4ZVdYWDZvdFNOamEybUxvMEtGQzZZeVNraExrNWVXaHVMaVk1VFIrWjE5KytTVXVYcnlJaFFzWENvdk1Db1VDaFlXRkJyMk9pNHVMem1QWW8zcmF6b1VNU1FocG1nVXJsOHV4ZVBGaS9PMXZmME5NVEF6V3IxOXZ0RDBsbnZhNWhlT3E1YmwxNjVab2t1ejkrL2MxZmllcTlobS9oN0N3TUlTRmhSbjBuT0hEaDZOang0N3c4L01UYmhzNGNDRHE2dXJnNit1TGlJZ0l2UHZ1dTNCd2NNRHAwNmN4ZnZ4NHRHdlhUdTNmMmJadFc0d2RPeFpidDI3RjBLRkROZjdXT0tZTW8xUXFrWktTQWpNek13d1pNZ1J5dVJ4MmRuYll1blhyUXdVRVZhWHVWRW0vMnRUVTFLanRJblIxZFJYT2c4V3FQZTNhdFV2bjY0MGZQeDZSa1pFYXQ5dmEyZ3JYTzZvZXdZMERrZSs5OTU1bzhQdS8vLzJ2MnE0SGppdkRIVHg0RUxtNXVWaTBhSkh3Tzc5Mzd4NzI3dDBMVzF0YnZhOUhta3ZXYnE3M3N3cVBmL1E0TlYxYmFsd2k5dmJ0MnlncUt0SmE0V3JUcGsyd3NiRkJXRmdZTGx5NElBUUk1OHlaZzRLQ0FpaVZTZ1FHQm9vKzE5blpHYXRYcjhiY3VYT1JrcElDYTJ0cjBmWWkybkFzUFIxYXQyNHR0RFJUelhFN2R1eEFmSHc4Sms2Y2lMZmVlZ3VuVHAzQ2pSczNNR3ZXTEFEQStmUG40ZTd1RGdzTEMrRTVUV01YRW9rRTNicDFFLzQvTWpJU0gzNzRJWUtEZzRYMW9ibHo1K0tWVjE2QnY3OC9Nak16c1hidFdrUkhSMlBObWpYQ3JsVE9UMC9lTXhzUVRFaElVT3NwdG4zN2RpRnJRblhpOWNFSEgrZ2NoTm9PMUFDRVJzTGE2QXI4R0dQWlVLbFVLdXpHZEhCd3dKRWpSMFNiWjlmVTFNRE16S3paMTFNMWk3OTkrellXTGx5STA2ZFBJeTh2RCtYbDVWaTllalZhdDI0dFhMZ21KeWNqTGk0T3p6MzNuTER3RmhzYmkvVDBkS3hhdFVvMGE3VzB0RlJuV1VFQUtDb3Fhdlp6aXJHeXNzS2YvdlFuekpneFF5aUQyclMrKy8zNzk3Rnc0VUpoZ2laeDV1Ym13dCtvbVprWlpzMmFoVVdMRmdsalRSZlZBVXlWd1NubTFxMWJLQzh2UjNsNXVVSEJPVU1hT1cvWXNBRVNpVVEwSUdqTWpoMDdob01IRDZLb3FBZ0ZCUVhDaFZTN2R1M1F1M2R2akIwN0Z2NysvakF6TTBOSlNRa3lNek54N3R3NTRUbU55d3dFQlFXcEJZQUxDd3NobDh1RjNkNU5kZS9lSFpzMmJVSk5UWTB3VHh3NWNnUlNxVlMwYklLeCtlcXJyeUNUeWVEdDdZMkxGeTlpeVpJbEFCcEtiRTJlUEZtWUo5ZXVYU3RrZklXRWhPRE5OOThVU3RaRVIwY0w5ZUxEdzhNaGw4dTFMajZUdUlxS0NsaFlXSWllbkphVWxHRHg0c1hvMkxHalVLYXNxWkNRRUtISDA2Ky8vaXBreEFNTkpVQ2tVaWt5TWpLMHZyK0ZoWVhXb0MwOU9TZFBuc1RXclZzeGF0UW9lSGw1NGN5Wk15Z3VMa2FmUG4wTVRncHFmS3g1bUFRU1ZhOGRiWjdHYzZINzkrK0xack0ycHUzYzNjcktDcE1tVGNMU3BVdHg3dHc1WVdlNnNYbmE1eGFPcTVhbmNRSlZZOTk4OHcyKytlYWIzL2ZETkNFMjk2bDIvdW55bDcvOFJhZ0tZbWxwS1ZReGVmLzk5eEVkSFExemMzUE1uejhmaXhZdDB0aFpBVFNVUGcwTEMwTlVWQlR5OC9NUkhoNnV0dHVJWTBwLzMzLy9QYTVmdjQ3ZzRHRGh1c2hSM3NFQUFDQUFTVVJCVkd6RWlCSFlzbVVMZnZ6eFJ3d2FOTWlnMTFQdHNGQ1Z3dGFtdXJwYVp4TDI0TUdETmNybjE5Zlh3OFRFUkdOK0ZRc0VxcHc5ZXhZZUhoNXF1d3NienovNmxnd0ZPSzRNVVZsWmlmWHIxMlBnd0lGcUZVZ0dEUnFFNE9CZ2ZQMzExK2pXclJ2NjkrL2Y3R3VOSFR2MnNYd21Idi9vOTdKKy9YcWNPSEVDSzFhc0VOMGRGUmdZQ0FjSEIxaGJXNk52Mzc3NDdMUFBzR2pSSWl4WXNFQ280cVJyVGRyZTNoNHJWNjdFcWxXck1IcjBhQUFjUzQrcXZyN2VvS0JWUlVXRjN1MGlLaW9xUkc4N2R1d1l2di8rZTV3NmRRcEF3L2VncXBaUVYxZUhkZXZXb1VlUEh2RHg4VUZkWFIxT25EZ2hKUHVwWHJOcEJha2JOMjRnTlRVVlk4YU1nYU9qSStycjYzSHk1RW0xNy9Ua3laUG8xYXNYQUtDc3JBeVhMMTlHWFYyZFJwSS94OVNUOWN5dTNyMzc3cnVZTW1VS3FxcXFNR1hLRkV5Wk1rVUlVQlVYRndNQXVuVHBvck9Ib0JpWlRBWWJHeHY4KzkvL050cnludzlMTmNHVmxKUmcrZkxsa0VxbEdpVWNLeW9xaEJyRVlsUWxSUzljdUlBZmZ2Z0JRRU9qZXFBaCt5QXdNRkNqUElpcWpFUldWaFlHRFJxRStQaDQ3Tm16QjYrOTlwcldFamFwcWFsSVRVMTk2SCtyTHU3dTdtcTFqOFcwYXRXcTJjY1ltL3I2ZXIxM2h6YW1LcjNTb1VNSHlPVnlwS2VuYSswUGNPL2VQY2psY3BpWW1HRHYzcjBBSVBSTEU5TzZkV3U5eTBlZVBIa1M1ODZkUTRjT0hRejYvRlZWVmM5azROZlQweE9KaVlsd2RIUkVyMTY5NE9IaEFSOGZIOUY1MDk3ZUhxKzg4b3BRby83Qmd3Zkl6ODlIVVZFUjd0eTVvN0ZROE82NzcrcDg3NEVEQnlJdUxnNFpHUmtZTW1RSTZ1cnFrSjZlam9FREIrb01FQnVMcUtnb2VIbDVZZWZPbmJoNDhhSncrNElGQzlRZTk4RUhIeUEvUHgvang0L1hDSEkzZm16alJ0U2t2enQzN29qKzdkZlUxT0Nqano1Q1dWa1psaXhaQW5OemM5VFUxSWkrUm01dUxsYXVYS24xUFhUZDE3RmpSd1lFL3dDZmZ2b3BsRW9sOXV6Wmc5Mjdkd05vT0M4SURnNFdUU2JadW5Vck5tM2FwRmVpU1k4ZVBiUm04emJWdUErMk5rL2p1ZERldlhzUkh4K3Y4M202ZmxlcXhZMmNuQnlqdlRCODJ1Y1dqcXVXUjZ6cy9zc3Z2eXk2NC8vbzBhTmFBNGhQeXNDQkF6Rmd3QUFBRGVmamh3OGZGckxaNzl5NWc0U0VCSXdiTjA1WUpGK3hZb1hHYXp4NDhBQkpTVW40NnF1djRPN3Vqcmx6NThMZDNWM245ejVvMENEWTJka2hQajRlR1JrWmVQdnR0OUc3ZDI4QUhGUDZVZ1Z0VEUxTjFYYmx2Zjc2NjlpMWF4ZldyRm1EWHIxNjZkMGZyYlMwRkNkT25JQmNMdGZaKzcyNnVob0toVUpuUUxCZHUzYm8wYU9IOEhOVlZSVkdqQmlCU1pNbTRZMDMzdERyOHdBTi9ibHRiVzBSSFIyTm16ZHZDcThOQU8zYnQwZFNVcEpveVZDWlRJYjI3ZHVyQlpvNXJ2UzNaczBhMU5mWHExVS9xYTJ0eGYzNzkvSHFxNjhpSXlNRE1URXhpSStQMTFxdTNkWFZGWUdCZ2FLOVRodTdlL2N1RWhNVG02MVl3K01mL1Y0aUl5TXhZOFlNckY2OUdtdlhydFVJTkkwYk4wNXRwM0xuenAyeFpzMGF6Sm8xQzdtNXVRZ0xDeE10cWR1WWxaV1ZzQllMY0N3OXFvcUtDdEgyTE5xVWxKU0lucy9vS3pZMkZvY1BINGFWbFJWQ1FrS3daODhlREI4K1hPZ2RHQmNYaC96OGZPR2FNVE16RS9mdjMwZEFRSUR3ZVFFSVNlSXE1OCtmeCs3ZHUrSHY3dzlIUjBkVVZsWUNFQzhwM3h5T3FTZnJtUTBJMnRyYXd0YldWcWg3YTJOamcvYnQyd05vK01NQ2dGT25UaGxjdnFsbno1NVl2WG8xcXFxcW1zMythYXAxNjlaUHRQVFRINjJxcWdxV2xwWndjbkpDang0OXNIZnZYa3lmUGwzdE1YZnUzTkc1SUs5cVVqOXQyalFNSGp3WXJxNnVjSFYxaFl1TEM1eWRuVVYzRjNwNWVjSGEyaG8vL3ZnampoNDlpc09IRCtQMTExL0hPKys4ZzZxcUt0R0pTWjl5RHJkdjMwWmFXcHJCVGFJTEN3dlZGdUdCaGxyTXdQL0tSemIyTE93Y3UzMzdOcFlzV1lJVksxYm9EQWlMcWFxcUF0Q1EzVHRvMENDa3BLUm96UXhldDI2ZDJ1ODRLQ2dJTGk0dXlNL1BGODBzYWRXcUZWNTU1UldZbTV1cm5UQTFsWktTZ3F5c0xQajYrbUx4NHNVR2ZmYjc5Ky9EemMxTjcrY1lDd2NIQjhURnhRRm9TTUl3NU1JYWFOakozWFRCVWJXd3VYdjNic2psY2x5NmRFbGpqZ0VhU2owOS8venoyTHAxSzE1NDRRV2twNmVqcUtnSWl4WXRlc2gvVGNzaVZpTHVILy80Qjg2ZlA2LzFPZHAySHhteUcxWmx4NDRkMkxGamgraDkyN1p0TStwa0dqTXpNK0ZFLytyVnEralFvUU5xYW1wZ1pXV0Z6cDA3QzdYemMzSnlNSC8rZkkwRjJLWUNBZ0kwdm9PN2QrL2lqVGZlUUdob3FOWlNTRysvL2ZaRDkwaW1Sek53NEVEVTF0YWlVNmRPd3JsTDQvT0lMNzc0QWdVRkJZaU1qTlJZQVAzbGwxOFFGeGVIK2ZQbkMrZXNqWFh1M0JtalJvM1M2M1BvRXhCOG1zK0Z4T1llVlNhOExxcWR6STE3VFJpRGxqUzNjRnkxUEFxRlF1ZzczRlRUMnh0WGNOQ1hLdUh6WVhsNGVBaGw4OHJMeTNINDhHSGg1N3k4UENRa0pLQjM3OTVDTm5yVEJiU0RCdzhpTGk0TzFkWFZlUFBOTnpGZ3dBQklwVks5cnVYNzl1Mkx0bTNiWXNPR0RaZzdkeTcrOWE5L3FlM0c0SmpTN2JQUFBrTnhjVEZDUTBQVktyeFlXVm5oTDMvNUN6Ny8vSE5FUjBkanlaSWxlbzJSTFZ1Mm9McTZHcU5HamRJNUY2bldnQXk1N2xTMW1qRmtVYk9pb2dKWHJsekJwRW1UQURUTXo2YW1wbkJ5Y2hJK2IzWjJOcnAzN3k1Y3Q2eFpzd2JPenM0NGMrYU1zUERhRk1lVmJwczJiY0wrL2Z0aGEydUx5TWhJbEplWG82S2lRdmdPVlI0OGVJRGx5NWNMYTB5TjVlZm53ODNORFpNbVRVSlpXWm5POXpNek14Tys0N0t5TXEzcldUeiswZU9nVkNwRmQzeXB4cmVxOHRLY09YTWdrOGxFQTAxaTgxaGxaU1Z1M3J3Sk96czdZZGZmdytCWTB1N3UzYnM0ZCs2Y2FFTDE5ZXZYOWFwMHB1TGk0cUozbjcySWlBaU5jNXFCQXdlaWI5KytHRFJvRU16TnpiRm56eDdodmwyN2RpRTVPUmtSRVJIbzBxVUxGQW9GdnZ6eVMzVHExRW5ZVkhQLy9uMEFtZ0hCN094c21KcWFDbVZEVmZHVlIwbTg1NWg2TXA3WmdLQStER2xpcVpLVmxhVlc2OTBRZi8zclh4RWFHdnBRejIwSlNrdExoUVBSaXkrK2lGV3JWbW4wbWNqTHk5TjU4bE5hV29yVHAwOWp6cHc1b3I5bnBWS0p1cm82dGNDZ2lZa0ovUDM5Y2VqUUlaaWFtdUtkZDk0UmVwOUVSa2JDMTlkWEkyaWdUemtIQUJnNmRDanE2dXEwQnBTYXFxeXN4Smt6WnhBYkd5dDZ2OWpKcUxFSEJILzY2U2NzVzdZTU5UVTFLQ2twUWNlT0hRMTYvcDA3ZDJCaVlnSnJhMnVoK2ExQ29SQjliRmhZR1ByMDZRT2xVb2tPSFRxZ1c3ZHVxS3lzUkVSRUJDSWlJdFI2VWFvc1c3WU1PVGs1R0RWcUZFYU9IS25XYTBLcFZHTHQyclZJVGs3R0N5KzhnTm16Wnh1MHlLNHFhVk5iVzR0YnQyNFp2THZRMkV5ZE9sV3ZYaUhheXVxcFRvejErUTRtVEppQWFkT200Vi8vK2hkKytPRUh2UHJxcTgwdWtCcXpPWFBtcUYwa2w1V1ZZZm55NVVJbWM2ZE9uVEJuenB6SDB0KzJmLy8rb2lXamdVYzdVV3dKVkgyMnlzcks4UFBQUDhQYzNCelRwMC9IaWhVcjhObG5uMkhldkhrNGUvWXNwaytmcnZkT3I2WVNFeE9oVkNyeDBrc3ZhWDFNV1ZuWlkrbUxTb1lUUzFKUXFhaW9RRnBhR3R6YzNFUjNROWpaMmVIS2xTdUlqNC9IL1Buem4rVEhCR0NjNTBLWm1aa0FZTkFGZDB2UWt1WVdqcXVXUjF0cFlWMEpQdm9vTFMzRnVuWHJFQmdZS096dyt5UDQrUGdnT0RnWW9hR2hzTGUzTjdnRWMzQndNTmF2WDQvejU4K0xsbVo3R01ZK3BvQ0dudGJmZmZjZG5KMmRSZnRQalJ3NUVvY1BIOGFKRXlld1pzMmFaaXVBWkdSa0lDMHREZGJXMWtJNVdHMVVDK1pORnpKMVVaMFQ2OXUzSEdoWUcxSXFsVUxQeWpObnpxQno1ODdDdFVwS1NncldybDJMenovL1hDM2dtWmFXaGcwYk5tRHAwcVhDcnRQSDRWa1lWMEJEOG4rYk5tM2c2K3NMUjBkSE9EZzRDUDNuYlcxdFlXTmpBeHNiRzhURXhPRGd3WVBJeXNyUzJGRnFhQmwzbGNibGlKdmk4WThlaDN2MzdtSDgrUEZhNzMvdHRkYzBibHUvZnIzTzE2eXJxME4wZERRcUt5dnhqMy84NDdGYzh4dktHTWZTclZ1M2hQNmUvL25QZjdCdDJ6WUFFUHJLcXR5OWV4Y1hMMTRVN1NmN3BHZ3J4MzM1OG1Xc1hic1dnd2NQRnZvMEp5VWw0ZXJWcTVnL2Y3NXdyTHAvL3o0a0VvbEdzUG5jdVhQdzlQUVVqcS9YcmwwREFMM1hPZzhmUGd4N2UzdTFIZm9QeXhqSDFPUEVnR0FqU3FVUysvZnZGdzY2TVRFeE9oZUl4U1phbFkwYk54clVCUE5oZXIrME5EZHYzaFQrRUZXbFBadldMNzk2OWFyV2NvOUFReGFYbFpXVnNIMjlwcVlHbHk1ZHdzOC8vNHlzckN6OC9QUFArUGpqajRVVHV0TFNVbXpac2dXSER4OEcwQkNJVkFVREFhQ2dvQUNlbnA0YTcvTXc1UnpFc2haVU81WU9IanlJM2J0M283aTRHRjkvL2JYR1JOKzB2cnV4VTJWb0hEdDJET25wNmZEdzhNQ0hIMzVvY0RBUWFNamU2OUNoQTZSU0tkemMzT0RtNXFiMVJGdDFmMk9xM2pqYWR1ZU9IRGtTMjdkdng1WXRXN0JqeHc0TUhUb1VvYUdoc0xPelExUlVGSTRmUDQ3dzhIQk1talJKYSthcXRiVzF4c1ZqZFhVMU5tM2FCSWxFZ2l0WHJtRENoQW5vMTY4ZlJvOGVMVno0ZGUzYTlaazZlTFZwMDhhZ2ViT3AvUHg4Mk5qWTZOWExyblBuemhnN2RpeDI3TmdCQndjSFRKMDY5YUhmMXhnMFRzVEl5Y25CaWhVcmNQZnVYVXlhTkFrSkNRbnc4L1BEcWxXck1IZnUzRWY2am9DRzRLS3hKem8wWi9QbXphaXRyY1Y3NzcySGRldldZZGFzV1lpSmlZR3ZyeStDZ29JMGV0Ym82OENCQTlpelp3K0dEUnVtZGVleFFxSEFiNy85cHBiY1FIK2M2dXBxWEx0MkRhNnVya2hOVFVWbFphV1FaZDZVbzZNamhnOGZqcFNVRlB6eXl5L045a2Q2Vk1ad0xuVHQyaldzWGJzV2RuWjJrRWdreU0zTmhiMjkvUjhhZkhpU1dzTGN3bkhWOGt5Wk1rVWpZZk9UVHo3QmdBRUROS28xWExwMENUdDM3bXoyTmIvNTVodHMyTEFCVlZWVndtNitQMHJIamgzVnpnTVBIRGlBUzVjdXdkblpXVmpRU2twS1FueDhQTkxUMHlHVHlaQ2Jtd3MzTnplMWM4NUg2VVA5ckkycFBYdjJJRDQrSHBhV2xsaTRjS0ZvSlJhSlJJSjU4K1poMnJScDJMMTdONnFycS9IZWUrK0pudWYvK09PUFdMcDBLUUJnOXV6WlFzOXJiVlI5MnZRdFJRcEFXRS9ZdDI4ZkFLQmZ2MzQ2SzhnQXdPblRweUdYeStIbDVZV1NraEtjTzNkT1NFQXRMaTdHNXMyYkVSZ1lDRzl2YjJFM0Y5RFFzeTR6TXhOUlVWSDQ5Ny8vYmZCdU1aVm5aVndsSkNRQWdMQUdNR0xFQ0l3ZVBiclpYYVVUSmt4QVlHQ2cxdkt5dW9KN1lwcGIwK1B4ang0SE96czdnNU54ZEoyYktaVktMRisrSEZsWldRZ09EamE0Yit2RE12YXhOSDM2ZEdGZXQ3Q3dRTmV1WGRHelowLzA3TmtUbnA2ZTJMRmpoM0NzV3I5K1BSUUtCZmJ1M1FzYkd4dUVoWVhCM053Y2JtNXV6UjdQSGpkUFQwLzg4NS8vUkZCUUVDUVNDVTZmUG8yRWhBVDQrL3VyalkzZmZ2c05scGFXYXZOc1lXRWhpb3VMOGVLTEx3cTNIVDkrSEZLcEZPN3U3bnE5LzRrVEozRGx5cFZtZzloaWpIMU1QVzdQZkVCUVZlYmt3b1VMU0V0THcrWExsNFVNR2t0TFM0Tk9Fa20zN094c0lXdlkydG9hdlh2M1ZndmNwS2Vubzc2K1htZGo1OUxTVXRqWTJPREFnUU5JVFUxRmJtNnVzQ1BRMjlzYm8wYU5ncXVySzBwS1NwQ1Nrb0tVbEJSVVYxZGo5T2pSdUh2M0xyNzc3anU4OE1JTDZOZXZIMjdmdm8yS2lnclJQcEg2bEhOUVVmWDNhV3pqeG8wNGRlb1VybHk1QXFEaDRyaG56NTVDdy9wbjNlblRwd0UwYkI4ZlBudzRwazJiSmxydXRiYTJGdmZ1M2ROWnYxelZxRjBiMVhPMWJSTlhaYXhvZTQxKy9mcWhYNzkreU1yS3d2YnQyNUdhbW9vOWUvYWdUWnMydUhmdkhpSWpJNFhHdXRwTW1EQkJiVHpsNStkaitmTGx1SHIxS2w1NzdUV0VoNGNqTlRVVmFXbHB5TXpNUktkT25UQjI3RmpFeE1Ub0ZkeWlCdG5aMlVKL21PWmN2SGdSaHc0ZGdsUXFSWEZ4TVJJU0VoQVJFZEhzaGIweEt5c3JRMkppSWxKVFUrSGk0b0xZMkZqSVpESWtKQ1JnMnJScGlJK1B4OS8rOWplODl0cHJDQTBOWlVEcElha1dBMTU4OFVVTUhUb1VuVHAxd3V6WnN6Rjc5bXlzV0xGQ2RKZWtxbFNSdGo2ckNvVUMyN1p0dzVZdFcrRGw1YVYxTndmUTBPaGJvVkE4OU9JU1Bienk4bkljTzNZTUJRVUZ1SEhqQnZMeThuRHo1azBvbFVxc1c3Y09PM2JzUUo4K2ZkUjZIRFRkOFI0ZUhvNXZ2LzBXQ1FrSmo5UTNRaDlQODdtUWFtRzJzZHpjWEkzYkhCMGQwYlp0VzVTWGwwTXFsU0lvS0FodnZmV1dRYnRDV29xV01yZHdYTFVjbnA2ZVdMWnNHWHg5ZlRWS0szN3l5U2R3ZFhYVkNBajI2dFVMZmZ2MkZWM0FVcFdOU2t0TFExMWRIWHIzN28wWk0yWUk1Uk9mQm1mUG5rVlNVaEorK3VrbnJkVkRTa3BLOE1FSEgwQW1rK0hGRjE5RVNFaUkxb1V1amlsMTlmWDEyTGh4STc3KyttdklaRElzV3JSSTU3bTdnNE1EUHY3NFk4eVpNd2Q3OSs3RmxTdFhNSHYyYkNFeG9hNnVEcHMyYmNMWFgzOE5pVVNDeU1qSVpoZithbXRya1p5Y0RBQmFFeHhpWW1LRXVheTZ1aG83ZHV4QVNrb0t1bmJ0aXFLaUlpeFpzZ1NXbHBibzM3OC9YbmpoQlVSSFI0dU80Ly8rOTcvbzNyMDdURXhNa0pTVUJLVlNLZlF2Ly9qamoyRmhZU0hhbjg3VTFCVHo1czNEMjIrL2plam9hTVRFeEtoZEQzTmNOVkFxbFZpelpnMTI3OTZOamgwNzR1VEprMWk1Y2lXbVQ1K3UxelcwazVQVDd6ci84UGhIajRORUl0SGE5OUpRTlRVMWlJNk9Sa1pHQm5yMDZJSDMzMy8va1YrVFk2bEJZR0FnK3ZYcmgxNjllc0hIeDBkalRscS9mcjF3RFhqdzRFRUVCd2ZEMnRvYTI3WnR3M2ZmZlllLy8vM3ZPb05pWldWbFNFcEswdXV6TkZmMnVDbFY4blpXVmhZV0xsd0llM3Q3UkVaR3FqMG1PenRiNDV6L3A1OStBZ0Q4NlU5L0F0Q3c1dmJERHo4Z0lDQkE3MTJudi8zMkc5cTBhYU4yRzhmVWsvSE1yelFmUDM0Y0FQRHR0OS9DemMwTlVWRlJXZ2RMYlcydEVMUzRmUGt5QUdnTlZLaDJIVkdEcXFvcW5EcDFTbWp3WGxwYUNtdHJheFFXRnNMYzNCejUrZm5ZdW5VcnZMMjlOVExlTFMwdGtaNmVqbXZYcnFHd3NCRCsvdjVRS3BVd01USEJ1SEhqNE9mbmgrZWVldzR5bVF4WldWbUlpNHZEanovK2lMcTZPdlR2M3grVEowK0dtNXVic0FOeDRjS0ZHRE5tREFvS0NpQ1JTSVIrRW8zcFc4NUI5ZGltaW9xS0lKRklFQjRlRG45L2YvajQrRUFpa1dELy92M1l2MysveHVOVjlkN0Y3dlAxOVgza0hUbFBtOXUzYjhQRXhBUXpaODdFc0dIRGhOc3pNakt3Zi85K1dGbFp3Y3pNREpjdlgwWjVlYm5XbmJwMWRYVTRldlFvSWlJaVVGMWRqZHJhV3NqbGNseS9mbDA0NEtxMnBpY2tKR0RJa0NGcWkxNFZGUlZJU2txQ25aMmQ2RTdSeHJwMzc0N3UzYnNqTnpjWFc3WnNFZWFPSTBlT3dOWFZGYjYrdmpxZlgxbFppZE9uVCtQZ3dZTTRkdXdZbEVxbDBJZkh4TVFFRXlkT1JGaFlHUGJ0MjRlZE8zZmkwMDgvUlVKQ0FsNS8vWFdNR0RIaW1UaUkzYjE3MStEZXF5cjUrZm00ZE9rU0preVlnUEx5Y2xoWVdLQzR1QmdBWUc1dUxwVERyS2lvUUh4OFBIYnQyb1V1WGJwZzllclYyTFp0RzNidDJvVWpSNDRnUER3Y0w3MzAwaDlTSnVQM1VGOWZqNUtTRXNqbGN0eTZkUXRtWm1Zb0tTbkI5dTNic1gvL2Z0VFgxK09OTjk1QWVIZzR6TXpNaE85RElwRmc2dFNwOFBiMnh1ZWZmNDdrNUdUMDc5OGZVNmRPWldCSlR6VTFOVmkvZmoxU1VsTGc0K01qWEhENStQaGczcng1V0xCZ0FlTGo0eEVaR1FtbFVvbFZxMWJCd3NJQ1ptWm1PSHYyTEFCb0hBdVVTaVdPSGoyS3paczNJeTh2RC83Ky92and3dytGaGR2czdHd1VGUlhCeXNvS2Nya2NsWldWU0V4TUJBRFJZeDg5V2ZYMTlWaXhZZ1dzcmEzaDRlR0JBUU1Hd04zZEhlN3U3c2pKeVVGMWRUV21UcDJLd3NKQzRmdkt6TXhVbS8vdDdlMFJFaEtDN094c1ZGWldxdDJYbkp3c0xISStEay96dWRBbm4zeWkxK2V5c0xEQVo1OTlwdGRqVzZxV05yZHdYTFVjclZxMU12aFlZV3RycS9VNWUvZnVCZEJ3YlRkdDJqU2Q1V2QxK2UyMzMzRGt5QkhoNTV5Y0hLSDNUWFoyTmdBSVA2dmFVMlJtWmdvbEg1cys1K1dYWDBaYVdocjI3dDJMNjlldm8ydlhybGkyYkpsdy9haFVLcEdWbFFVVEV4TklwVkxZMjl2anl5Ky9SSHA2T3RMUzBwQ2NuSXp1M2J0ajNMaHhHb210SEZQL2s1ZVhoNVVyVitMQ2hRdXd0cmJHUng5OXBKWUFvNDIzdHplV0wxK09CUXNXNFBMbHkvanJYLytLR1RObXdNM05EYkd4c2NqTHk0TzF0VFUrL1BCRDlPM2JWKzI1VjY1Y1FXUmtKR3hzYkNDWHl5R1ZTbkh6NWsyVWxaV2hWYXRXb2hVcjZ1cnFZRzl2ajE5KytRVmJ0MjdGMGFOSFVWNWVqc0RBUU15YU5RdVdscGE0Y3VVSzl1M2JoME9IRHVIdzRjTm8xYW9WQmc4ZWpKZGZmbGtvRy92cnI3K2lvS0FBcjc3NktuSnpjNUdTa29Mbm4zOGVMaTR1U0V4TVJFNU9EcFl0V3dZTEN3c29sVW9VRmhZQytGL3JnN1p0MitMZGQ5L0ZzbVhMY09iTUdiWFNvUnhYRGRMUzByQjc5MjUwNzk0ZFM1Y3VSV0ppSXI3NjZpdWNPSEVDQVFFQmNISnlna3dtZzFRcVZmdlB4TVFFMWRYVnFLNnVSbFZWRmFxcnErSHE2cXJSczlHUTQ1VStlUHlqeCtGeFZaY3JMQ3pFMHFWTGtaT1RnNTQ5ZTJMUm9rV2lTZnFHNGxocW9DcTNxYzJGQ3hjUUZ4ZUhpeGN2SWlBZ0FETm56b1JVS2tWd2NEQmlZMk14Yjk0OHZQVFNTNWcrZmJyb1JxWFMwbExFeDhjL3FZK1Bnd2NQWXVYS2xiQ3dzRUJVVkJUUzA5TlJWbFlHS3lzcjNMaHhBOGVQSDhkYmI3Mmw5cHpNekV4SUpCSjA3ZG9WV1ZsWldMUm9FV1F5bWRicU44RC9TbmVmUFhzV3pzN095TW5KMFJqakhGTlB4ak1mRUd6YnRpMWtNaGttVHB5SU1XUEd3TlRVRkJjdVhCQjk3Snc1YzVDZG5RMHpNek5oY1ZsYm9HYmV2SGxQN0RPM1JIZnUzSUcxdGJWUVNtWFdyRm5DenF4WFhua0YrL2J0UTExZG5XaUczUGp4NDdGOSszYms1dWJDd2NFQmYvN3puNFZlRDAwVkZCVGd5SkVqQ0FvS1FtaG9xRm9mazFhdFdpRW1KZ2JMbGkwVHR0aVBHalVLN2R1MzEzaWRoeW5uME5pY09YTkVTMVEwbDgwdmR2OTc3NzFuZEFIQmtTTkhvbGV2WG5CMmRsYTczY0xDUXFqekREUUUzRHQzN293UFB2aEE5SFZVQzZnREJ3NUVZV0doV3JrZjFhNjlEaDA2WU9MRWlkaTVjNmV3TTFIRjFOUVVycTZ1aUl5TTFKb2QzNVNIaHdjV0wxNk1TNWN1WWZQbXpjak16RVJtWmlaaVltSTA2bHdYRkJSZzU4NmR1SFRwRXE1ZXZZcjYrbnFZbXBvaUlDQUE0ZUhoR2tGSWMzTnpqQnc1RXNPSEQ4ZWhRNGV3YmRzMmZQSEZGOWkrZlRzV0wxNHNaTm9ZcTNYcjFtSGR1blVQOWR3elo4N0F4TVFFTDcvOE1qWnMyQ0FzOG5oN2U4UEp5VW1ZYnpJek01R1JrWUd4WThkaTRzU0pNRE16dy92dnY0L3UzYnNqTGk0T3NiR3hHbVBKbUNpVlNreVlNQUYxZFhVQUd2cjVXVmhZNFBUcDB3Z0pDVUZvYUtoR1JsWmpRVUZCNk4yN041S1NrcENibTJ0UUg1Vm4zWU1IRDNEaXhBbjA3dDBiQ3hZc1VOdHQwYTlmUDBSSFJ3dk50eVVTQ2JLeXNsQlFVQUNnWVc0WU1XS0VXam15bjMvK0daOTg4Z21LaTR2aDRPQWd1bHY1MHFWTGlJdUxVN3ZOeE1RRTQ4ZVAxMnNSamg0dlcxdGJKQ1ltaXA1M2VIcDZvbGV2WG1qZnZqM0dqaDJydGhEVTlJSnl5cFFwa01sa0d1Y1p2WHYzVml2Um9vcyt1d3VmNW5NaFZXQ2hzZVRrNUljK2hyUmtMVzF1NGJoNmRnMGJOZ3lGaFlXWU1tWEtJNVhBK3ZYWFg5VjZaUjAvZmx4STFGTnAya3VyYWJKRTQrZTgrdXFyeU1qSWdLT2pJMmJNbUNHY2IwZEZSZUg3Nzc4WG5oTVlHQ2drQTl2YTJ1S05OOTdBdUhIamNPREFBU1FsSmVIV3JWc2FuNVZqNm44cUt5dVJtNXNMTHk4dmcxdEZlSGw1SVM0dURwOSsraW1LaW9vd2VQQmdKQ2NuSXk4dkQ3MTY5VUprWkNRY0hCdzBudWZzN0F3ckt5dFVWVldodkx3Y0NvVUNGaFlXQ0F3TXhNU0pFOVhHb2FvLzB0MjdkNFVxVWxaV1Z1amZ2eitHRHg4dXpLTUEwS1ZMRjB5Yk5nMVRwMDVGWm1ZbXZ2bm1HNlNscFNFMU5WWFlXWHI3OW0zWTJkbWhaOCtlS0N3c2hKV1ZGZDU1NXgwQXdPdXZ2dzR2THkvMDZORURDeGN1eE5HalJ3RUEzYnAxZzZ1cnEvQStRNFlNZ2F1cnE4WTFJOGRWZzc1OSs4TE56UTFMbGl5QnViazVKaytlakI0OWVtRFhybDA0ZE9pUTBGOWVIMko5OWg1M29oV1BmL1E0cURaWkdLcnhPQ2dxS3NMVXFWTlJYVjJOWWNPR2FTM0gvREE0bG5RN2RPZ1EwdFBUY2Y3OGVWaGFXbUxxMUtrWU0yYU04TGZkcFVzWHhNYkdJaWtwQ1FrSkNUaDM3aHcyYnR5b2tiRHU0dUtDalJzMzZ2V2VFUkVSQmlVMzFOZlg0ei8vK1E5YXQyNk5xS2dvdUxtNUlTVWxCZDkrK3kyVVNpVXNMQ3d3Yk5nd3RTb0tOVFUxdUhqeElycDA2WUxLeWtyODg1Ly9oRVFpd1lJRkMzU3VaL3Y1K2NIQndVRW8rMjF1YnE2Uk1NWXg5V1E4OHdGQlB6OC9KQ1FrcU8xd01EYzNoNHVMaTVDZHBmTDg4ODlES3BXaXJxNE9Fb2xFbzZ4VFkrd2hxTTdaMlJscjE2NFZmcWNyVnF4QWVYazVaRElaSEJ3Y29GUXFFUkFRSUxwTDY4MDMzOVM3ZG50SVNBZ0NBd08xbG5wdDA2WU5saTlmanR1M2I2T21wa2IwTzdLd3NCQjJ5T2hqNTg2ZDJMNTl1OXB0MnVyVlB5czlBdlhSTkJnSU5KelVHL0k3NnRxMUsxYXVYQW01WEE1M2QzY2tKQ1NncHFZR2NybGNyV250VzIrOXBaRzk4cWk4dkx3UUZSV0ZDeGN1NE1TSkU2Sk5ieDBkSFpHVmxRV0ZRb0hCZ3dmRHo4OFAvZnYzRnkzYjFaaUppUWxlZXVrbERCa3lCTjk5OXgzMjc5OFBiMi92eC9yNW55WnQyclRCdG0zYllHTmpvMWZKenVMaVlvM2Y0Y2lSSTlHK2ZYdTBiOThla3lkUHhxaFJvMkJxYWdvbkp5ZVltSmpBeHNZR0lTRWhHRDE2TkNJaUlqUjZNdzRaTWdUOSt2WER0OTkrcTdNL2JFc25sVW9SR1JtSkJ3OGV3TjdlSHY3Ky9wQktwZmppaXk5RTV5MlpUQ1prT3F1MGF0VUtFUkVSb3E4ZkhCd3NXb1paMy91Tm1hMnRMVmF0V2dWN2UzdlIzN1dmbjUvYXp3a0pDVkFxbFZBb0ZLSUpDNzYrdnZEMzkwZTNidDBRRkJRa2VoR255bFN2cmEwVnltdTd1cnF5M09zZlNDd1kyUFMrQlFzV29MUzBGQktKQkU1T1RtckpUUUJFNThrK2Zmb2dJQ0JBNzE1Y21abVpPc3R0UDYzblFpNHVMZ2dLQ2hMOW0zQnpjeE4yZTVpYm02TnIxNjdQeEZodlNYTUx4OVd6emQ3ZVhxK0Z6TTJiTit0Y21QVDE5WDNzMTFTZmZ2cXB4bnVPR3pkT3FFelR1blZyMFoyUFVxa1VJU0VoYWhWUEFJNHBNYzg5OXh4aVkyUFJwVXNYbmUwZ3RMRzN0MGRVVkpTd08vN05OOStFajQrUHp0Nk41dWJtd3U3bDVuVHUzQm45Ky9lSFVxbUV1N3M3dkwyOTRlSGhvZk96cWhJOUF3SUNVRlJVaEgzNzlnbDkzSHIyN0Nra0lYdDRlTURQejArNGZwSEw1ZkQzOXdjQXpKdzVFNU1uVDRaTUprTzdkdTAwNXJqRzZ5TWNWK29jSFIwUkd4dXJWaTJoVDU4K3dwaFFLQlNvcjYrSFFxR0FRcUVRam4wU2lVVDRUL1g5TmoyMzh2UHp3OUNoUXczcWV6NTc5bXkxTllqR2VQeWpSOVdxVlNzNE9UazlkTi9kcjc3NkNxMWJ0d1lBdEd2WERxR2hvZkR3OE5EWVA5cnpvQUFBQkh0SlJFRlVHZnV3T0piMGMrM2FOVnkvZmgxaFlXRVlNMmFNOEowMEpwRklNRzdjT1BUcDB3ZnA2ZWthd2NBaFE0Ym9UT0p1YXNDQUFRYXR3WmlhbW1MKy9QbVF5K1hDOXpSejVrek1uRGtUQ29WQzlMZ29rOG13YmRzMjNMaHhBdzRPRHBnNWN5WThQVDFGeTRJM25yT3NyS3lRa0pDQXZMdzhLSlZLT0RrNUNjZEtqcWtuUzZKVUtwVi85SWN3SmdxRkF0WFYxYkN3c0dpMmlYRmpEeDQ4Z0ptWkdmdUZFUmtacFZKcDBGeEFSRVJFUkVSRVJFUkV4cU8rdmg1S3BaSnIvL1JFU0F4WWZHWkFrSWlJaUlpSWlJaUlpSWlJaUtpRk1TUWdhSGl0QmlJaUlpSWlJaUlpSWlJaUlpSnFNUmdRSkNJaUlpSWlJaUlpSWlJaUlqSmlEQWdTRVJFUkVSRVJFUkVSRVJFUkdURUdCSW1JaUlpSWlJaUlpSWlJaUlpTUdBT0NSRVJFUkVSRVJFUkVSRVJFUkVhTUFVRWlJaUlpSWlJaUlpSWlJaUlpSThhQUlCRVJFUkVSRVJFUkVSRVJFWkVSWTBDUWlJaUlpSWlJaUlpSWlJaUl5SWd4SUVoRVJFUkVSRVJFUkVSRVJFUmt4QmdRSkNJaUlpSWlJaUlpSWlJaUlqSmlEQWdTRVJFUkVSRVJFUkVSRVJFUkdURUdCSW1JaUlpSWlJaUlpSWlJaUlpTUdBT0NSRVJFUkVSRVJFUkVSRVJFUkVhTUFVRWlJaUlpSWlJaUlpSWlJaUlpSThhQUlCRVJFUkVSRVJFUkVSRVJFWkVSWTBDUWlJaUlpSWlJaUlpSWlJaUl5SWd4SUVoRVJFUkVSRVJFUkVSRVJFUmt4QmdRSkNJaUlpSWlJaUlpSWlJaUlqSmlEQWdTRVJFUkVSRVJFUkVSRVJFUkdURUdCSW1JaUlpSWlJaUlpSWlJaUlpTUdBT0NSRVJFUkVSRVJFUkVSRVJFUkVhTUFVRWlJaUlpSWlJaUlpSWlJaUlpSThhQUlCRVJFUkVSRVJFUkVSRVJFWkVSWTBDUWlJaUlpSWlJaUlpSWlJaUl5SWd4SUVoRVJFUkVSRVJFUkVSRVJFUmt4QmdRSkNJaUlpSWlJaUlpSWlJaUlqSmlEQWdTRVJFUkVSRVJFUkVSRVJFUkdURUdCSW1JaUlpSWlJaUlpSWlJaUlpTUdBT0NSRVJFUkVSRVJFUkVSRVJFUkVhTUFVRWlJaUlpSWlJaUlpSWlJaUlpSThhQUlCRVJFUkVSRVJFUkVSRVJFWkVSWTBDUWlJaUlpSWlJaUlpSWlJaUl5SWd4SUVoRVJFUkVSRVJFUkVSRVJFUmt4QmdRSkNJaUlpSWlJaUlpSWlJaUlqSmlEQWdTRVJFUkVSRVJFUkVSRVJFUkdURUdCSW1JaUlpSWlJaUlpSWlJaUlpTUdBT0NSRVJFUkVSRVJFUkVSRVJFUkVhTUFVRWlJaUlpSWlJaUlpSWlJaUlpSThhQUlCRVJFUkVSRVJFUkVSRVJFWkVSWTBDUWlJaUlpSWlJaUlpSWlJaUl5SWd4SUVoRVJFUkVSRVJFUkVSRVJFUmt4QmdRSkNJaUlpSWlJaUlpSWlJaUlqSmlEQWdTRVJFUkVSRVJFUkVSRVJFUkdURUdCSW1JaUlpSWlJaUlpSWlJaUlpTUdBT0NSRVJFUkVSRVJFUkVSRVJFUkVhTUFVRWlJaUlpSWlJaUlpSWlJaUlpSThhQUlCRVJFUkVSRVJFUkVSRVJFWkVSWTBDUWlJaUlpSWlJaUlpSWlJaUl5SWd4SUVoRVJFUkVSRVJFUkVSRVJFUmt4QmdRSkNJaUlpSWlJaUlpSWlJaUlqSmlEQWdTRVJFUkVSRVJFUkVSRVJFUkdURUdCSW1JaUlpSWlJaUlpSWlJaUlpTUdBT0NSRVJFUkVSRVJFUkVSRVJFUkVSRVJFUkVSRVJFUkVSRVJFUkVSRVJFUkVSRVJFUkVSRVJFUkVSUGxmOEhHTWFnNnhjSGVPY0FBQUFBU1VWT1JLNUNZSUk9IiwKCSJUaGVtZSIgOiAiIiwKCSJUeXBlIiA6ICJtaW5kIiwKCSJWZXJzaW9uIiA6ICIxIgp9Cg=="/>
    </extobj>
  </extobjs>
</s:customData>
</file>

<file path=customXml/itemProps1.xml><?xml version="1.0" encoding="utf-8"?>
<ds:datastoreItem xmlns:ds="http://schemas.openxmlformats.org/officeDocument/2006/customXml" ds:itemID="{464E77CB-FF31-44A1-B281-742365A34FB4}">
  <ds:schemaRefs>
    <ds:schemaRef ds:uri="http://www.wps.cn/officeDocument/2013/wpsCustomDat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10714</TotalTime>
  <Words>611</Words>
  <Application>Microsoft Office PowerPoint</Application>
  <PresentationFormat>On-screen Show (4:3)</PresentationFormat>
  <Paragraphs>81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Candara</vt:lpstr>
      <vt:lpstr>默认设计模板</vt:lpstr>
      <vt:lpstr>PowerPoint Presentation</vt:lpstr>
      <vt:lpstr>Sales Associate Program – the New Frontier</vt:lpstr>
      <vt:lpstr>PowerPoint Presentation</vt:lpstr>
      <vt:lpstr>PowerPoint Presentation</vt:lpstr>
      <vt:lpstr>TO DO ,HOPE                   - to wait , nothing </vt:lpstr>
      <vt:lpstr>What is Dextrans Sales Associate Program ?</vt:lpstr>
      <vt:lpstr>PowerPoint Presentation</vt:lpstr>
      <vt:lpstr>3 KINDS OF PEOPLE IN NEED</vt:lpstr>
      <vt:lpstr>MOVE UP STEP BY STEP</vt:lpstr>
      <vt:lpstr>DEVOTED AND NIMBLE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Jeffrey Heng</cp:lastModifiedBy>
  <cp:revision>42</cp:revision>
  <dcterms:created xsi:type="dcterms:W3CDTF">2021-11-03T05:50:00Z</dcterms:created>
  <dcterms:modified xsi:type="dcterms:W3CDTF">2022-04-27T06:50:52Z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2052-11.1.0.11045</vt:lpwstr>
  </property>
  <property fmtid="{D5CDD505-2E9C-101B-9397-08002B2CF9AE}" pid="3" name="ICV">
    <vt:lpwstr>8403C733A65E4814AE5AB8DBF9C89858</vt:lpwstr>
  </property>
</Properties>
</file>